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</p:sldMasterIdLst>
  <p:sldIdLst>
    <p:sldId id="256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7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7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8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690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4192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29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46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85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4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6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7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78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31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334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24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34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09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85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137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745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45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94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445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702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313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59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1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0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5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64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2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8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2FCC3-061A-4E8F-B8DD-77316BFE0736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035A8-E779-4E1E-9E50-2CDEB3445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36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B3B65-FD4E-4DAB-8F84-D3C29D0AB1A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5C86-1080-4A33-B056-0CB19B335BE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52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344" y="162264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bg-BG" sz="3200" b="1" kern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Група по ядрена физика</a:t>
            </a:r>
            <a:endParaRPr lang="en-US" sz="3200" b="1" kern="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" y="837630"/>
            <a:ext cx="4572000" cy="129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 fontAlgn="base">
              <a:spcAft>
                <a:spcPts val="500"/>
              </a:spcAft>
            </a:pPr>
            <a:r>
              <a:rPr lang="bg-BG" sz="20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Постоянни</a:t>
            </a:r>
            <a:endParaRPr lang="en-US" sz="2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доц.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дфзн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Георги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Райновски</a:t>
            </a:r>
            <a:endParaRPr lang="bg-B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доц. д-р Калин Гладнишки</a:t>
            </a:r>
            <a:endParaRPr lang="en-U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доц. д-р Мирослав Данчев (кат. ЯТЕ)</a:t>
            </a:r>
            <a:endParaRPr lang="en-U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4499992" y="692696"/>
            <a:ext cx="4644008" cy="179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 fontAlgn="base">
              <a:spcAft>
                <a:spcPts val="500"/>
              </a:spcAft>
            </a:pPr>
            <a:r>
              <a:rPr lang="bg-BG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Студенти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Антоанета Дамянова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групата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/11) </a:t>
            </a:r>
            <a:endParaRPr lang="bg-BG" sz="1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Дойчо Карагьозов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групата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2009/11)</a:t>
            </a:r>
            <a:endParaRPr lang="bg-BG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Rositca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Topchiyska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групата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2009/11)</a:t>
            </a:r>
            <a:endParaRPr lang="bg-BG" sz="1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Vasil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Karajonchev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групата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2012/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bg-BG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</a:t>
            </a:r>
            <a:r>
              <a:rPr lang="en-US" sz="1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Trichkova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групата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2012)</a:t>
            </a:r>
            <a:endParaRPr lang="bg-BG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Диана Кочев (в групата от 2013)</a:t>
            </a:r>
            <a:endParaRPr lang="en-US" sz="14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344" y="2373312"/>
            <a:ext cx="9144000" cy="308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 fontAlgn="base">
              <a:spcAft>
                <a:spcPts val="500"/>
              </a:spcAft>
            </a:pPr>
            <a:r>
              <a:rPr lang="bg-BG" sz="22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 изследователски задачи</a:t>
            </a:r>
            <a:r>
              <a:rPr lang="en-US" sz="22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2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Aft>
                <a:spcPts val="250"/>
              </a:spcAft>
            </a:pPr>
            <a:r>
              <a:rPr lang="bg-BG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Експериментално изследване на структурата на атомните ядра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Запазването и нарушаването на ядрените симетрии свързани ориентацията на ъгловия момент (магнитни и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хирални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ротационни ивици) и симетриите на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квадруполната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колективност (О(6) –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U(5) – SU(3));</a:t>
            </a:r>
            <a:endParaRPr lang="bg-B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Двуфлуидната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природа на атомното ядро – състояния със смесена протон-неутронна симетрия;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Фазови преходи в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крайномерни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системи –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X(5) 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симетрия;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Баланс между колективни и </a:t>
            </a:r>
            <a:r>
              <a:rPr lang="bg-BG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еночастични</a:t>
            </a:r>
            <a:r>
              <a:rPr lang="bg-B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възбуждания – измерване на магнитни моменти на възбудени ядрени състояния;   </a:t>
            </a:r>
            <a:endParaRPr lang="en-US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5517232"/>
            <a:ext cx="8640960" cy="1236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bg-BG" sz="22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Международно сътрудничество</a:t>
            </a:r>
            <a:r>
              <a:rPr lang="en-US" sz="22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bg-BG" sz="2200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bg-BG" sz="2200" dirty="0" smtClean="0"/>
              <a:t>ТУ </a:t>
            </a:r>
            <a:r>
              <a:rPr lang="bg-BG" sz="2200" dirty="0" err="1" smtClean="0"/>
              <a:t>Дармщадт</a:t>
            </a:r>
            <a:r>
              <a:rPr lang="bg-BG" sz="2200" dirty="0" smtClean="0"/>
              <a:t>, </a:t>
            </a:r>
            <a:r>
              <a:rPr lang="en-US" sz="2200" dirty="0" smtClean="0"/>
              <a:t>GSI (</a:t>
            </a:r>
            <a:r>
              <a:rPr lang="bg-BG" sz="2200" dirty="0" err="1" smtClean="0"/>
              <a:t>Гермния</a:t>
            </a:r>
            <a:r>
              <a:rPr lang="bg-BG" sz="2200" dirty="0" smtClean="0"/>
              <a:t>), Национални лаборатории </a:t>
            </a:r>
            <a:r>
              <a:rPr lang="bg-BG" sz="2200" dirty="0" err="1" smtClean="0"/>
              <a:t>Аргоне</a:t>
            </a:r>
            <a:r>
              <a:rPr lang="bg-BG" sz="2200" dirty="0" smtClean="0"/>
              <a:t> и </a:t>
            </a:r>
            <a:r>
              <a:rPr lang="bg-BG" sz="2200" dirty="0" err="1" smtClean="0"/>
              <a:t>Оакридж</a:t>
            </a:r>
            <a:r>
              <a:rPr lang="bg-BG" sz="2200" dirty="0" smtClean="0"/>
              <a:t> (САЩ), </a:t>
            </a:r>
            <a:r>
              <a:rPr lang="en-US" sz="2200" dirty="0" smtClean="0"/>
              <a:t>CRNS </a:t>
            </a:r>
            <a:r>
              <a:rPr lang="bg-BG" sz="2200" dirty="0" err="1" smtClean="0"/>
              <a:t>Орсе</a:t>
            </a:r>
            <a:r>
              <a:rPr lang="bg-BG" sz="2200" dirty="0" smtClean="0"/>
              <a:t> (Франция)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7128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017306" y="1052736"/>
            <a:ext cx="4307222" cy="5688000"/>
            <a:chOff x="5004048" y="1107141"/>
            <a:chExt cx="4307222" cy="568800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5004048" y="1107141"/>
              <a:ext cx="4307222" cy="5688000"/>
              <a:chOff x="5220072" y="1458913"/>
              <a:chExt cx="3408536" cy="4501224"/>
            </a:xfrm>
          </p:grpSpPr>
          <p:sp>
            <p:nvSpPr>
              <p:cNvPr id="7" name="AutoShape 66"/>
              <p:cNvSpPr>
                <a:spLocks/>
              </p:cNvSpPr>
              <p:nvPr/>
            </p:nvSpPr>
            <p:spPr bwMode="auto">
              <a:xfrm rot="16200000">
                <a:off x="7489158" y="1876765"/>
                <a:ext cx="129690" cy="347118"/>
              </a:xfrm>
              <a:prstGeom prst="rightBrace">
                <a:avLst>
                  <a:gd name="adj1" fmla="val 29128"/>
                  <a:gd name="adj2" fmla="val 50000"/>
                </a:avLst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defRPr/>
                </a:pPr>
                <a:endParaRPr lang="en-US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8" name="Picture 7" descr="80_isotonic_upright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0072" y="1458913"/>
                <a:ext cx="3408536" cy="4501224"/>
              </a:xfrm>
              <a:prstGeom prst="rect">
                <a:avLst/>
              </a:prstGeom>
            </p:spPr>
          </p:pic>
          <p:sp>
            <p:nvSpPr>
              <p:cNvPr id="9" name="TextBox 3"/>
              <p:cNvSpPr txBox="1"/>
              <p:nvPr/>
            </p:nvSpPr>
            <p:spPr>
              <a:xfrm>
                <a:off x="7334402" y="1717067"/>
                <a:ext cx="5139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400" baseline="30000" dirty="0" smtClean="0">
                    <a:solidFill>
                      <a:srgbClr val="000000"/>
                    </a:solidFill>
                  </a:rPr>
                  <a:t>+</a:t>
                </a:r>
                <a:r>
                  <a:rPr lang="en-US" sz="1400" baseline="-25000" dirty="0" smtClean="0">
                    <a:solidFill>
                      <a:srgbClr val="000000"/>
                    </a:solidFill>
                  </a:rPr>
                  <a:t>ms</a:t>
                </a:r>
                <a:endParaRPr lang="en-US" sz="1400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TextBox 32"/>
              <p:cNvSpPr txBox="1"/>
              <p:nvPr/>
            </p:nvSpPr>
            <p:spPr>
              <a:xfrm>
                <a:off x="7156413" y="3625279"/>
                <a:ext cx="5139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400" baseline="30000" dirty="0" smtClean="0">
                    <a:solidFill>
                      <a:srgbClr val="000000"/>
                    </a:solidFill>
                  </a:rPr>
                  <a:t>+</a:t>
                </a:r>
                <a:r>
                  <a:rPr lang="en-US" sz="1400" baseline="-25000" dirty="0" smtClean="0">
                    <a:solidFill>
                      <a:srgbClr val="000000"/>
                    </a:solidFill>
                  </a:rPr>
                  <a:t>ms</a:t>
                </a:r>
                <a:endParaRPr lang="en-US" sz="1400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TextBox 33"/>
              <p:cNvSpPr txBox="1"/>
              <p:nvPr/>
            </p:nvSpPr>
            <p:spPr>
              <a:xfrm>
                <a:off x="7270381" y="2555536"/>
                <a:ext cx="5139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400" baseline="30000" dirty="0" smtClean="0">
                    <a:solidFill>
                      <a:srgbClr val="000000"/>
                    </a:solidFill>
                  </a:rPr>
                  <a:t>+</a:t>
                </a:r>
                <a:r>
                  <a:rPr lang="en-US" sz="1400" baseline="-25000" dirty="0" smtClean="0">
                    <a:solidFill>
                      <a:srgbClr val="000000"/>
                    </a:solidFill>
                  </a:rPr>
                  <a:t>ms</a:t>
                </a:r>
                <a:endParaRPr lang="en-US" sz="1400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TextBox 34"/>
              <p:cNvSpPr txBox="1"/>
              <p:nvPr/>
            </p:nvSpPr>
            <p:spPr>
              <a:xfrm>
                <a:off x="6130775" y="4597387"/>
                <a:ext cx="5139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5pPr>
                <a:lvl6pPr marL="22860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6pPr>
                <a:lvl7pPr marL="27432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7pPr>
                <a:lvl8pPr marL="32004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8pPr>
                <a:lvl9pPr marL="3657600" algn="l" defTabSz="4572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2</a:t>
                </a:r>
                <a:r>
                  <a:rPr lang="en-US" sz="1400" baseline="30000" dirty="0" smtClean="0">
                    <a:solidFill>
                      <a:srgbClr val="000000"/>
                    </a:solidFill>
                  </a:rPr>
                  <a:t>+</a:t>
                </a:r>
                <a:r>
                  <a:rPr lang="en-US" sz="1400" baseline="-25000" dirty="0" smtClean="0">
                    <a:solidFill>
                      <a:srgbClr val="000000"/>
                    </a:solidFill>
                  </a:rPr>
                  <a:t>ms</a:t>
                </a:r>
                <a:endParaRPr lang="en-US" sz="1400" baseline="-250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" name="TextBox 2"/>
            <p:cNvSpPr txBox="1"/>
            <p:nvPr/>
          </p:nvSpPr>
          <p:spPr>
            <a:xfrm>
              <a:off x="6154865" y="1588730"/>
              <a:ext cx="15071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dirty="0" smtClean="0">
                  <a:solidFill>
                    <a:srgbClr val="0000FF"/>
                  </a:solidFill>
                </a:rPr>
                <a:t>G. </a:t>
              </a:r>
              <a:r>
                <a:rPr lang="en-US" sz="1000" dirty="0" err="1" smtClean="0">
                  <a:solidFill>
                    <a:srgbClr val="0000FF"/>
                  </a:solidFill>
                </a:rPr>
                <a:t>Rainovski</a:t>
              </a:r>
              <a:r>
                <a:rPr lang="en-US" sz="1000" dirty="0" smtClean="0">
                  <a:solidFill>
                    <a:srgbClr val="0000FF"/>
                  </a:solidFill>
                </a:rPr>
                <a:t> </a:t>
              </a:r>
              <a:r>
                <a:rPr lang="en-US" sz="1000" i="1" dirty="0" smtClean="0">
                  <a:solidFill>
                    <a:srgbClr val="0000FF"/>
                  </a:solidFill>
                </a:rPr>
                <a:t>et al.</a:t>
              </a:r>
            </a:p>
            <a:p>
              <a:pPr>
                <a:defRPr/>
              </a:pPr>
              <a:r>
                <a:rPr lang="en-US" sz="1000" dirty="0" smtClean="0">
                  <a:solidFill>
                    <a:srgbClr val="0000FF"/>
                  </a:solidFill>
                </a:rPr>
                <a:t>PRL 96, (2006) 122501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92280" y="5517232"/>
              <a:ext cx="157196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M. </a:t>
              </a:r>
              <a:r>
                <a:rPr lang="en-US" sz="1000" dirty="0" err="1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Danchev</a:t>
              </a: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 </a:t>
              </a:r>
              <a:r>
                <a:rPr lang="en-US" sz="1000" i="1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et al.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PRC 84, (2011) 061306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102424" y="4109010"/>
              <a:ext cx="13498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T. </a:t>
              </a:r>
              <a:r>
                <a:rPr lang="en-US" sz="1000" dirty="0" err="1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Ahn</a:t>
              </a: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 </a:t>
              </a:r>
              <a:r>
                <a:rPr lang="en-US" sz="1000" i="1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et al.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PLB 679, (2009) 19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154865" y="2812866"/>
              <a:ext cx="13498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N. </a:t>
              </a:r>
              <a:r>
                <a:rPr lang="en-US" sz="1000" dirty="0" err="1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Pietralla</a:t>
              </a: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 </a:t>
              </a:r>
              <a:r>
                <a:rPr lang="en-US" sz="1000" i="1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et al.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>
                  <a:solidFill>
                    <a:srgbClr val="0000FF"/>
                  </a:solidFill>
                  <a:latin typeface="Arial" charset="0"/>
                  <a:ea typeface="ＭＳ Ｐゴシック" charset="0"/>
                </a:rPr>
                <a:t>PRC 58, (1998) 796</a:t>
              </a:r>
            </a:p>
          </p:txBody>
        </p:sp>
      </p:grpSp>
      <p:graphicFrame>
        <p:nvGraphicFramePr>
          <p:cNvPr id="2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995095"/>
              </p:ext>
            </p:extLst>
          </p:nvPr>
        </p:nvGraphicFramePr>
        <p:xfrm>
          <a:off x="213296" y="1228179"/>
          <a:ext cx="2530475" cy="418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CorelPhotoPaint.Image.10" r:id="rId4" imgW="3923810" imgH="7047619" progId="CorelPhotoPaint.Image.10">
                  <p:embed/>
                </p:oleObj>
              </mc:Choice>
              <mc:Fallback>
                <p:oleObj name="CorelPhotoPaint.Image.10" r:id="rId4" imgW="3923810" imgH="7047619" progId="CorelPhotoPaint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96" y="1228179"/>
                        <a:ext cx="2530475" cy="418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724596" y="1236117"/>
            <a:ext cx="0" cy="4567237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 flipH="1">
            <a:off x="2229421" y="1236117"/>
            <a:ext cx="0" cy="456723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2727896" y="1236117"/>
            <a:ext cx="0" cy="456723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>
            <a:off x="213296" y="4939754"/>
            <a:ext cx="2808287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2" name="Line 9"/>
          <p:cNvSpPr>
            <a:spLocks noChangeShapeType="1"/>
          </p:cNvSpPr>
          <p:nvPr/>
        </p:nvSpPr>
        <p:spPr bwMode="auto">
          <a:xfrm>
            <a:off x="213296" y="5406479"/>
            <a:ext cx="2808287" cy="4763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699792" y="4992142"/>
            <a:ext cx="7168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Z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=50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2148458" y="5828754"/>
            <a:ext cx="674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0000CC"/>
                </a:solidFill>
                <a:latin typeface="Arial" charset="0"/>
                <a:ea typeface="ＭＳ Ｐゴシック" charset="0"/>
              </a:rPr>
              <a:t>N</a:t>
            </a:r>
            <a:r>
              <a:rPr lang="en-US" sz="1600" b="1" dirty="0">
                <a:solidFill>
                  <a:srgbClr val="0000CC"/>
                </a:solidFill>
                <a:latin typeface="Arial" charset="0"/>
                <a:ea typeface="ＭＳ Ｐゴシック" charset="0"/>
              </a:rPr>
              <a:t>=82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>
            <a:off x="1221358" y="1228179"/>
            <a:ext cx="0" cy="457517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1130871" y="5803354"/>
            <a:ext cx="674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0000CC"/>
                </a:solidFill>
                <a:latin typeface="Arial" charset="0"/>
                <a:ea typeface="ＭＳ Ｐゴシック" charset="0"/>
              </a:rPr>
              <a:t>N</a:t>
            </a:r>
            <a:r>
              <a:rPr lang="en-US" sz="1600" b="1" dirty="0">
                <a:solidFill>
                  <a:srgbClr val="0000CC"/>
                </a:solidFill>
                <a:latin typeface="Arial" charset="0"/>
                <a:ea typeface="ＭＳ Ｐゴシック" charset="0"/>
              </a:rPr>
              <a:t>=80</a:t>
            </a: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1221358" y="1236117"/>
            <a:ext cx="503238" cy="46196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grpSp>
        <p:nvGrpSpPr>
          <p:cNvPr id="38" name="Group 58"/>
          <p:cNvGrpSpPr>
            <a:grpSpLocks/>
          </p:cNvGrpSpPr>
          <p:nvPr/>
        </p:nvGrpSpPr>
        <p:grpSpPr bwMode="auto">
          <a:xfrm>
            <a:off x="3563888" y="1236117"/>
            <a:ext cx="635000" cy="4183062"/>
            <a:chOff x="2496" y="480"/>
            <a:chExt cx="369" cy="3360"/>
          </a:xfrm>
        </p:grpSpPr>
        <p:sp>
          <p:nvSpPr>
            <p:cNvPr id="39" name="AutoShape 59"/>
            <p:cNvSpPr>
              <a:spLocks/>
            </p:cNvSpPr>
            <p:nvPr/>
          </p:nvSpPr>
          <p:spPr bwMode="auto">
            <a:xfrm>
              <a:off x="2496" y="480"/>
              <a:ext cx="192" cy="3360"/>
            </a:xfrm>
            <a:prstGeom prst="rightBrace">
              <a:avLst>
                <a:gd name="adj1" fmla="val 145833"/>
                <a:gd name="adj2" fmla="val 50722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0" name="Text Box 60"/>
            <p:cNvSpPr txBox="1">
              <a:spLocks noChangeArrowheads="1"/>
            </p:cNvSpPr>
            <p:nvPr/>
          </p:nvSpPr>
          <p:spPr bwMode="auto">
            <a:xfrm rot="16200000">
              <a:off x="2485" y="2034"/>
              <a:ext cx="546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0000"/>
                  </a:solidFill>
                  <a:latin typeface="Symbol" charset="2"/>
                  <a:ea typeface="ＭＳ Ｐゴシック" charset="0"/>
                  <a:cs typeface="Symbol" charset="2"/>
                  <a:sym typeface="Mathematica1" charset="0"/>
                </a:rPr>
                <a:t>p</a:t>
              </a:r>
              <a:r>
                <a:rPr lang="en-US" b="1" dirty="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Mathematica1" charset="0"/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Mathematica1" charset="0"/>
                </a:rPr>
                <a:t>7/2</a:t>
              </a:r>
              <a:endParaRPr lang="en-US" b="1" dirty="0">
                <a:solidFill>
                  <a:srgbClr val="FF0000"/>
                </a:solidFill>
                <a:latin typeface="Arial" charset="0"/>
                <a:ea typeface="ＭＳ Ｐゴシック" charset="0"/>
                <a:sym typeface="Mathematica1" charset="0"/>
              </a:endParaRPr>
            </a:p>
          </p:txBody>
        </p:sp>
      </p:grpSp>
      <p:grpSp>
        <p:nvGrpSpPr>
          <p:cNvPr id="41" name="Group 61"/>
          <p:cNvGrpSpPr>
            <a:grpSpLocks/>
          </p:cNvGrpSpPr>
          <p:nvPr/>
        </p:nvGrpSpPr>
        <p:grpSpPr bwMode="auto">
          <a:xfrm>
            <a:off x="2987824" y="2171154"/>
            <a:ext cx="555374" cy="3235325"/>
            <a:chOff x="1981" y="1344"/>
            <a:chExt cx="323" cy="2496"/>
          </a:xfrm>
        </p:grpSpPr>
        <p:sp>
          <p:nvSpPr>
            <p:cNvPr id="42" name="AutoShape 62"/>
            <p:cNvSpPr>
              <a:spLocks/>
            </p:cNvSpPr>
            <p:nvPr/>
          </p:nvSpPr>
          <p:spPr bwMode="auto">
            <a:xfrm>
              <a:off x="2112" y="1344"/>
              <a:ext cx="192" cy="2496"/>
            </a:xfrm>
            <a:prstGeom prst="rightBrace">
              <a:avLst>
                <a:gd name="adj1" fmla="val 108333"/>
                <a:gd name="adj2" fmla="val 50722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43" name="Rectangle 63"/>
            <p:cNvSpPr>
              <a:spLocks noChangeArrowheads="1"/>
            </p:cNvSpPr>
            <p:nvPr/>
          </p:nvSpPr>
          <p:spPr bwMode="auto">
            <a:xfrm rot="16200000">
              <a:off x="1773" y="2423"/>
              <a:ext cx="631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FF0000"/>
                  </a:solidFill>
                  <a:latin typeface="Symbol" charset="2"/>
                  <a:ea typeface="ＭＳ Ｐゴシック" charset="0"/>
                  <a:cs typeface="Symbol" charset="2"/>
                  <a:sym typeface="Mathematica1" charset="0"/>
                </a:rPr>
                <a:t>p</a:t>
              </a:r>
              <a:r>
                <a:rPr lang="en-US" b="1" dirty="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Mathematica1" charset="0"/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Mathematica1" charset="0"/>
                </a:rPr>
                <a:t>7/2</a:t>
              </a:r>
              <a:r>
                <a:rPr lang="en-US" b="1" baseline="30000" dirty="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Mathematica1" charset="0"/>
                </a:rPr>
                <a:t>-2</a:t>
              </a:r>
              <a:endParaRPr lang="en-US" b="1" baseline="-25000" dirty="0">
                <a:solidFill>
                  <a:srgbClr val="FF0000"/>
                </a:solidFill>
                <a:latin typeface="Arial" charset="0"/>
                <a:ea typeface="ＭＳ Ｐゴシック" charset="0"/>
                <a:sym typeface="Mathematica1" charset="0"/>
              </a:endParaRPr>
            </a:p>
          </p:txBody>
        </p:sp>
      </p:grp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221358" y="2163217"/>
            <a:ext cx="503238" cy="4635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221358" y="3089787"/>
            <a:ext cx="503238" cy="4635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1220536" y="4015536"/>
            <a:ext cx="503238" cy="4635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2796245" y="1257796"/>
            <a:ext cx="7172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Z=58</a:t>
            </a:r>
          </a:p>
        </p:txBody>
      </p:sp>
      <p:sp>
        <p:nvSpPr>
          <p:cNvPr id="48" name="Text Box 64"/>
          <p:cNvSpPr txBox="1">
            <a:spLocks noChangeArrowheads="1"/>
          </p:cNvSpPr>
          <p:nvPr/>
        </p:nvSpPr>
        <p:spPr bwMode="auto">
          <a:xfrm>
            <a:off x="-96712" y="6105490"/>
            <a:ext cx="596485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000" b="1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Колективните </a:t>
            </a:r>
            <a:r>
              <a:rPr lang="bg-BG" sz="2000" b="1" dirty="0" err="1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изовекторни</a:t>
            </a:r>
            <a:r>
              <a:rPr lang="bg-BG" sz="2000" b="1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 състояния са чувствителни към </a:t>
            </a:r>
            <a:r>
              <a:rPr lang="bg-BG" sz="2000" b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под-слоевата</a:t>
            </a:r>
            <a:r>
              <a:rPr lang="bg-BG" sz="2000" b="1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 структура</a:t>
            </a:r>
            <a:endParaRPr lang="en-US" sz="2000" b="1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9" name="Rectangle 2"/>
          <p:cNvSpPr txBox="1">
            <a:spLocks noChangeArrowheads="1"/>
          </p:cNvSpPr>
          <p:nvPr/>
        </p:nvSpPr>
        <p:spPr bwMode="auto">
          <a:xfrm>
            <a:off x="-96712" y="2648"/>
            <a:ext cx="9324528" cy="71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lvl="0" eaLnBrk="1" hangingPunct="1">
              <a:spcBef>
                <a:spcPts val="0"/>
              </a:spcBef>
              <a:spcAft>
                <a:spcPts val="250"/>
              </a:spcAft>
            </a:pPr>
            <a:r>
              <a:rPr lang="bg-BG" sz="2300" b="1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Акценти: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23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Слоестта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стабилизация на </a:t>
            </a:r>
            <a:r>
              <a:rPr lang="bg-BG" sz="23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състоянита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със смесена </a:t>
            </a:r>
            <a:r>
              <a:rPr lang="bg-BG" sz="23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сиеметрия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bg-BG" sz="23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изотоннта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верига </a:t>
            </a:r>
            <a:r>
              <a:rPr lang="en-US" sz="23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bg-BG" sz="23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bg-BG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en-US" sz="23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0" y="69269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000" b="1" dirty="0" smtClean="0">
                <a:solidFill>
                  <a:srgbClr val="0000FF"/>
                </a:solidFill>
              </a:rPr>
              <a:t>Резултати от експерименти по </a:t>
            </a:r>
            <a:r>
              <a:rPr lang="bg-BG" sz="2000" b="1" dirty="0" err="1" smtClean="0">
                <a:solidFill>
                  <a:srgbClr val="0000FF"/>
                </a:solidFill>
              </a:rPr>
              <a:t>кулоново</a:t>
            </a:r>
            <a:r>
              <a:rPr lang="bg-BG" sz="2000" b="1" dirty="0" smtClean="0">
                <a:solidFill>
                  <a:srgbClr val="0000FF"/>
                </a:solidFill>
              </a:rPr>
              <a:t> възбуждане </a:t>
            </a:r>
            <a:r>
              <a:rPr lang="en-US" sz="2000" b="1" dirty="0" smtClean="0">
                <a:solidFill>
                  <a:srgbClr val="0000FF"/>
                </a:solidFill>
              </a:rPr>
              <a:t>(ANL </a:t>
            </a:r>
            <a:r>
              <a:rPr lang="en-US" sz="2000" b="1" dirty="0">
                <a:solidFill>
                  <a:srgbClr val="0000FF"/>
                </a:solidFill>
              </a:rPr>
              <a:t>&amp; Oak Ridge) </a:t>
            </a:r>
            <a:endParaRPr lang="en-US" sz="2000" dirty="0">
              <a:solidFill>
                <a:srgbClr val="0000FF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3774115" y="1377878"/>
            <a:ext cx="1947969" cy="826986"/>
            <a:chOff x="3774115" y="1377878"/>
            <a:chExt cx="1947969" cy="826986"/>
          </a:xfrm>
        </p:grpSpPr>
        <p:sp>
          <p:nvSpPr>
            <p:cNvPr id="52" name="Left-Right Arrow 51"/>
            <p:cNvSpPr/>
            <p:nvPr/>
          </p:nvSpPr>
          <p:spPr>
            <a:xfrm>
              <a:off x="3859903" y="1377878"/>
              <a:ext cx="1792215" cy="250922"/>
            </a:xfrm>
            <a:prstGeom prst="left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74115" y="1558533"/>
              <a:ext cx="19479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bg-BG" b="1" dirty="0" smtClean="0">
                  <a:solidFill>
                    <a:srgbClr val="C00000"/>
                  </a:solidFill>
                </a:rPr>
                <a:t>Липса на слоеста </a:t>
              </a:r>
            </a:p>
            <a:p>
              <a:pPr algn="ctr"/>
              <a:r>
                <a:rPr lang="bg-BG" b="1" dirty="0" err="1" smtClean="0">
                  <a:solidFill>
                    <a:srgbClr val="C00000"/>
                  </a:solidFill>
                </a:rPr>
                <a:t>стабилизациа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43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perplotsNoLas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" y="1449280"/>
            <a:ext cx="6496829" cy="5148072"/>
          </a:xfrm>
          <a:prstGeom prst="rect">
            <a:avLst/>
          </a:prstGeom>
        </p:spPr>
      </p:pic>
      <p:pic>
        <p:nvPicPr>
          <p:cNvPr id="7" name="Content Placeholder 5" descr="paperplots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" r="794"/>
          <a:stretch/>
        </p:blipFill>
        <p:spPr bwMode="auto">
          <a:xfrm>
            <a:off x="3338" y="1649965"/>
            <a:ext cx="6484303" cy="52035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6256759" y="1897927"/>
            <a:ext cx="3067769" cy="1480230"/>
            <a:chOff x="6256759" y="940658"/>
            <a:chExt cx="3067769" cy="1480230"/>
          </a:xfrm>
        </p:grpSpPr>
        <p:sp>
          <p:nvSpPr>
            <p:cNvPr id="8" name="TextBox 7"/>
            <p:cNvSpPr txBox="1"/>
            <p:nvPr/>
          </p:nvSpPr>
          <p:spPr>
            <a:xfrm>
              <a:off x="6300193" y="940658"/>
              <a:ext cx="28438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u="sng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Doppler correction with respect to :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56759" y="1700808"/>
              <a:ext cx="23374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(a) projectile nuclei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62471" y="2020778"/>
              <a:ext cx="30620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(b) recoiling target nuclei 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32376" y="4058167"/>
            <a:ext cx="2977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 on/off  technique: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laser ionization influences only </a:t>
            </a:r>
            <a:r>
              <a:rPr lang="en-US" sz="2000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subtraction of laser on/off spectra 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number of target excitations caused by </a:t>
            </a:r>
            <a:r>
              <a:rPr lang="en-US" sz="2000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140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Nd only; 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44624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bg-BG" sz="32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Акценти: </a:t>
            </a:r>
            <a:r>
              <a:rPr lang="en-US" sz="32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ISOLDE </a:t>
            </a:r>
            <a:r>
              <a:rPr lang="bg-BG" sz="32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(ЦЕРН) експеримент</a:t>
            </a:r>
            <a:r>
              <a:rPr lang="en-US" sz="32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IS496</a:t>
            </a:r>
            <a:endParaRPr lang="en-US" sz="3200" b="1" kern="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95" y="1649965"/>
            <a:ext cx="9209055" cy="520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38" y="653787"/>
            <a:ext cx="9140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Кулоново</a:t>
            </a:r>
            <a:r>
              <a:rPr lang="bg-BG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възбуждане на ускорен сноп от радиоактивни ядра </a:t>
            </a:r>
            <a:r>
              <a:rPr lang="en-US" sz="24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 (</a:t>
            </a:r>
            <a:r>
              <a:rPr lang="en-US" sz="24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Sm), </a:t>
            </a:r>
            <a:r>
              <a:rPr lang="bg-BG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 чрез селективна лазерна йонизация.</a:t>
            </a:r>
            <a:endParaRPr 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96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wrap="none" rtlCol="0">
        <a:spAutoFit/>
      </a:bodyPr>
      <a:lstStyle>
        <a:defPPr algn="ctr" fontAlgn="base">
          <a:spcAft>
            <a:spcPct val="0"/>
          </a:spcAft>
          <a:defRPr sz="2000" dirty="0" smtClean="0">
            <a:solidFill>
              <a:srgbClr val="0000FF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solidFill>
              <a:srgbClr val="0000FF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solidFill>
              <a:srgbClr val="0000FF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347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4_Office Theme</vt:lpstr>
      <vt:lpstr>CorelPhotoPaint.Image.10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Rig</dc:creator>
  <cp:lastModifiedBy>rig</cp:lastModifiedBy>
  <cp:revision>23</cp:revision>
  <dcterms:created xsi:type="dcterms:W3CDTF">2013-08-29T11:40:34Z</dcterms:created>
  <dcterms:modified xsi:type="dcterms:W3CDTF">2013-11-14T16:50:43Z</dcterms:modified>
</cp:coreProperties>
</file>