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56" r:id="rId2"/>
    <p:sldId id="273" r:id="rId3"/>
    <p:sldId id="278" r:id="rId4"/>
    <p:sldId id="284" r:id="rId5"/>
    <p:sldId id="257" r:id="rId6"/>
    <p:sldId id="258" r:id="rId7"/>
    <p:sldId id="259" r:id="rId8"/>
    <p:sldId id="270" r:id="rId9"/>
    <p:sldId id="262" r:id="rId10"/>
    <p:sldId id="271" r:id="rId11"/>
    <p:sldId id="264" r:id="rId12"/>
    <p:sldId id="266" r:id="rId13"/>
    <p:sldId id="261" r:id="rId14"/>
    <p:sldId id="286" r:id="rId15"/>
    <p:sldId id="287" r:id="rId16"/>
    <p:sldId id="288" r:id="rId17"/>
    <p:sldId id="304" r:id="rId18"/>
    <p:sldId id="305" r:id="rId19"/>
    <p:sldId id="289" r:id="rId20"/>
    <p:sldId id="292" r:id="rId21"/>
    <p:sldId id="293" r:id="rId22"/>
    <p:sldId id="294" r:id="rId23"/>
    <p:sldId id="295" r:id="rId24"/>
    <p:sldId id="296" r:id="rId25"/>
    <p:sldId id="297" r:id="rId26"/>
    <p:sldId id="298" r:id="rId27"/>
    <p:sldId id="299" r:id="rId28"/>
    <p:sldId id="302" r:id="rId29"/>
    <p:sldId id="306" r:id="rId30"/>
    <p:sldId id="307" r:id="rId31"/>
    <p:sldId id="309" r:id="rId32"/>
    <p:sldId id="310" r:id="rId33"/>
    <p:sldId id="308" r:id="rId34"/>
    <p:sldId id="311" r:id="rId35"/>
    <p:sldId id="283" r:id="rId36"/>
  </p:sldIdLst>
  <p:sldSz cx="9144000" cy="6858000" type="screen4x3"/>
  <p:notesSz cx="6934200" cy="9398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FF00"/>
    <a:srgbClr val="FF9933"/>
    <a:srgbClr val="99FF33"/>
    <a:srgbClr val="000B10"/>
    <a:srgbClr val="000000"/>
    <a:srgbClr val="FF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437" autoAdjust="0"/>
  </p:normalViewPr>
  <p:slideViewPr>
    <p:cSldViewPr>
      <p:cViewPr varScale="1">
        <p:scale>
          <a:sx n="75" d="100"/>
          <a:sy n="75" d="100"/>
        </p:scale>
        <p:origin x="-302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405" y="-91"/>
      </p:cViewPr>
      <p:guideLst>
        <p:guide orient="horz" pos="2960"/>
        <p:guide pos="218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r>
              <a:rPr lang="en-US" altLang="bg-BG"/>
              <a:t>Румен Ценов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endParaRPr lang="en-US" altLang="bg-BG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15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r>
              <a:rPr lang="en-US" altLang="bg-BG"/>
              <a:t>Катедра "Атомна физика"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915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67863CAF-1C79-4A89-8BF8-A8F40FD53520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6563127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defTabSz="933450">
              <a:defRPr sz="1000" i="1"/>
            </a:lvl1pPr>
          </a:lstStyle>
          <a:p>
            <a:r>
              <a:rPr lang="en-US" altLang="bg-BG"/>
              <a:t>*</a:t>
            </a:r>
            <a:endParaRPr lang="en-US" altLang="bg-BG" sz="1200" i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 defTabSz="933450">
              <a:defRPr sz="1000" i="1"/>
            </a:lvl1pPr>
          </a:lstStyle>
          <a:p>
            <a:r>
              <a:rPr lang="en-US" altLang="bg-BG"/>
              <a:t>07/16/96</a:t>
            </a:r>
            <a:endParaRPr lang="en-US" altLang="bg-BG" sz="1200" i="0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648200" cy="358140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2813" y="4343400"/>
            <a:ext cx="5030787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3662" tIns="46038" rIns="936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bg-BG" smtClean="0"/>
              <a:t>Click to edit Master text styles</a:t>
            </a:r>
          </a:p>
          <a:p>
            <a:pPr lvl="1"/>
            <a:r>
              <a:rPr lang="en-US" altLang="bg-BG" smtClean="0"/>
              <a:t>Second level</a:t>
            </a:r>
          </a:p>
          <a:p>
            <a:pPr lvl="2"/>
            <a:r>
              <a:rPr lang="en-US" altLang="bg-BG" smtClean="0"/>
              <a:t>Third level</a:t>
            </a:r>
          </a:p>
          <a:p>
            <a:pPr lvl="3"/>
            <a:r>
              <a:rPr lang="en-US" altLang="bg-BG" smtClean="0"/>
              <a:t>Fourth level</a:t>
            </a:r>
          </a:p>
          <a:p>
            <a:pPr lvl="4"/>
            <a:r>
              <a:rPr lang="en-US" altLang="bg-BG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defTabSz="933450">
              <a:defRPr sz="1000" i="1"/>
            </a:lvl1pPr>
          </a:lstStyle>
          <a:p>
            <a:r>
              <a:rPr lang="en-US" altLang="bg-BG"/>
              <a:t>*</a:t>
            </a:r>
            <a:endParaRPr lang="en-US" altLang="bg-BG" sz="1200" i="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 defTabSz="933450">
              <a:defRPr sz="1000" i="1"/>
            </a:lvl1pPr>
          </a:lstStyle>
          <a:p>
            <a:r>
              <a:rPr lang="en-US" altLang="bg-BG"/>
              <a:t>##</a:t>
            </a:r>
            <a:endParaRPr lang="en-US" altLang="bg-BG" sz="1200" i="0"/>
          </a:p>
        </p:txBody>
      </p:sp>
    </p:spTree>
    <p:extLst>
      <p:ext uri="{BB962C8B-B14F-4D97-AF65-F5344CB8AC3E}">
        <p14:creationId xmlns:p14="http://schemas.microsoft.com/office/powerpoint/2010/main" val="303797188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defTabSz="93345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61963" algn="l" defTabSz="93345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23925" algn="l" defTabSz="93345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87475" algn="l" defTabSz="93345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49438" algn="l" defTabSz="93345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79500" y="685800"/>
            <a:ext cx="4775200" cy="3581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noProof="0" dirty="0" smtClean="0"/>
              <a:t>Провеждат се изследвания на структурни промени в молекулярни кристали под действието на светлина. Кристала сменя цвета си – фото-хроматичен ефект. Предложен е като нов метод за запис на информация с много високо плътност.</a:t>
            </a:r>
          </a:p>
          <a:p>
            <a:endParaRPr lang="bg-BG" noProof="0" dirty="0" smtClean="0"/>
          </a:p>
          <a:p>
            <a:r>
              <a:rPr lang="bg-BG" noProof="0" dirty="0" smtClean="0"/>
              <a:t>Изследват се нови магнитни материали, </a:t>
            </a:r>
            <a:r>
              <a:rPr lang="bg-BG" noProof="0" dirty="0" err="1" smtClean="0"/>
              <a:t>ферити</a:t>
            </a:r>
            <a:r>
              <a:rPr lang="bg-BG" noProof="0" dirty="0" smtClean="0"/>
              <a:t> и специални стомани.</a:t>
            </a:r>
          </a:p>
          <a:p>
            <a:endParaRPr lang="bg-BG" noProof="0" dirty="0" smtClean="0"/>
          </a:p>
          <a:p>
            <a:r>
              <a:rPr lang="bg-BG" noProof="0" dirty="0" smtClean="0"/>
              <a:t>Изследват се дълбоководни, дънни океански седименти т. н. </a:t>
            </a:r>
            <a:r>
              <a:rPr lang="bg-BG" noProof="0" dirty="0" err="1" smtClean="0"/>
              <a:t>конкреции</a:t>
            </a:r>
            <a:r>
              <a:rPr lang="bg-BG" noProof="0" dirty="0" smtClean="0"/>
              <a:t> и тяхната слоеста структура. Тези желязно-манганови седименти са предложени като </a:t>
            </a:r>
            <a:r>
              <a:rPr lang="bg-BG" noProof="0" dirty="0" err="1" smtClean="0"/>
              <a:t>палео-климатичен</a:t>
            </a:r>
            <a:r>
              <a:rPr lang="bg-BG" noProof="0" dirty="0" smtClean="0"/>
              <a:t> индикатор за настъпили дългопериодични климатични </a:t>
            </a:r>
            <a:r>
              <a:rPr lang="bg-BG" noProof="0" dirty="0" err="1" smtClean="0"/>
              <a:t>провени</a:t>
            </a:r>
            <a:r>
              <a:rPr lang="bg-BG" noProof="0" dirty="0" smtClean="0"/>
              <a:t> в миналото.</a:t>
            </a:r>
          </a:p>
          <a:p>
            <a:endParaRPr lang="bg-BG" noProof="0" dirty="0" smtClean="0"/>
          </a:p>
          <a:p>
            <a:r>
              <a:rPr lang="bg-BG" noProof="0" dirty="0" smtClean="0"/>
              <a:t>Екзотични:</a:t>
            </a:r>
            <a:r>
              <a:rPr lang="bg-BG" baseline="0" noProof="0" dirty="0" smtClean="0"/>
              <a:t> </a:t>
            </a:r>
            <a:r>
              <a:rPr lang="bg-BG" noProof="0" dirty="0" smtClean="0"/>
              <a:t>изследване на желязо-съдържащите пигменти, с които са отпечатани фалшиви доларови банкноти. Възможно е идентифициране на фалшификатите.</a:t>
            </a:r>
            <a:endParaRPr lang="bg-BG" noProof="0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altLang="bg-BG" smtClean="0"/>
              <a:t>*</a:t>
            </a:r>
            <a:endParaRPr lang="en-US" altLang="bg-BG" sz="1200" i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altLang="bg-BG" smtClean="0"/>
              <a:t>07/16/96</a:t>
            </a:r>
            <a:endParaRPr lang="en-US" altLang="bg-BG" sz="1200" i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bg-BG" smtClean="0"/>
              <a:t>*</a:t>
            </a:r>
            <a:endParaRPr lang="en-US" altLang="bg-BG" sz="1200" i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US" altLang="bg-BG" smtClean="0"/>
              <a:t>##</a:t>
            </a:r>
            <a:endParaRPr lang="en-US" altLang="bg-BG" sz="1200" i="0"/>
          </a:p>
        </p:txBody>
      </p:sp>
    </p:spTree>
    <p:extLst>
      <p:ext uri="{BB962C8B-B14F-4D97-AF65-F5344CB8AC3E}">
        <p14:creationId xmlns:p14="http://schemas.microsoft.com/office/powerpoint/2010/main" val="1670376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6" name="Group 14"/>
          <p:cNvGrpSpPr>
            <a:grpSpLocks/>
          </p:cNvGrpSpPr>
          <p:nvPr/>
        </p:nvGrpSpPr>
        <p:grpSpPr bwMode="auto">
          <a:xfrm>
            <a:off x="-295275" y="557213"/>
            <a:ext cx="9437688" cy="6632575"/>
            <a:chOff x="-186" y="351"/>
            <a:chExt cx="5945" cy="4178"/>
          </a:xfrm>
        </p:grpSpPr>
        <p:grpSp>
          <p:nvGrpSpPr>
            <p:cNvPr id="3084" name="Group 12"/>
            <p:cNvGrpSpPr>
              <a:grpSpLocks/>
            </p:cNvGrpSpPr>
            <p:nvPr/>
          </p:nvGrpSpPr>
          <p:grpSpPr bwMode="auto">
            <a:xfrm>
              <a:off x="-186" y="351"/>
              <a:ext cx="4316" cy="4178"/>
              <a:chOff x="-186" y="351"/>
              <a:chExt cx="4316" cy="4178"/>
            </a:xfrm>
          </p:grpSpPr>
          <p:grpSp>
            <p:nvGrpSpPr>
              <p:cNvPr id="3082" name="Group 10"/>
              <p:cNvGrpSpPr>
                <a:grpSpLocks/>
              </p:cNvGrpSpPr>
              <p:nvPr/>
            </p:nvGrpSpPr>
            <p:grpSpPr bwMode="auto">
              <a:xfrm>
                <a:off x="-186" y="351"/>
                <a:ext cx="4316" cy="4178"/>
                <a:chOff x="-186" y="351"/>
                <a:chExt cx="4316" cy="4178"/>
              </a:xfrm>
            </p:grpSpPr>
            <p:sp>
              <p:nvSpPr>
                <p:cNvPr id="3074" name="AutoShape 2"/>
                <p:cNvSpPr>
                  <a:spLocks noChangeArrowheads="1"/>
                </p:cNvSpPr>
                <p:nvPr/>
              </p:nvSpPr>
              <p:spPr bwMode="auto">
                <a:xfrm rot="12360000">
                  <a:off x="-186" y="351"/>
                  <a:ext cx="4316" cy="4178"/>
                </a:xfrm>
                <a:prstGeom prst="diamond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bg-BG"/>
                </a:p>
              </p:txBody>
            </p:sp>
            <p:sp>
              <p:nvSpPr>
                <p:cNvPr id="3075" name="AutoShape 3" descr="Denim"/>
                <p:cNvSpPr>
                  <a:spLocks noChangeArrowheads="1"/>
                </p:cNvSpPr>
                <p:nvPr/>
              </p:nvSpPr>
              <p:spPr bwMode="auto">
                <a:xfrm rot="12360000">
                  <a:off x="694" y="1203"/>
                  <a:ext cx="2556" cy="2474"/>
                </a:xfrm>
                <a:prstGeom prst="diamond">
                  <a:avLst/>
                </a:prstGeom>
                <a:blipFill dpi="0" rotWithShape="0">
                  <a:blip r:embed="rId2"/>
                  <a:srcRect/>
                  <a:tile tx="0" ty="0" sx="100000" sy="100000" flip="none" algn="tl"/>
                </a:blip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bg-BG"/>
                </a:p>
              </p:txBody>
            </p:sp>
            <p:sp>
              <p:nvSpPr>
                <p:cNvPr id="3076" name="Rectangle 4"/>
                <p:cNvSpPr>
                  <a:spLocks noChangeArrowheads="1"/>
                </p:cNvSpPr>
                <p:nvPr/>
              </p:nvSpPr>
              <p:spPr bwMode="auto">
                <a:xfrm rot="12360000">
                  <a:off x="2249" y="2499"/>
                  <a:ext cx="649" cy="28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lang="bg-BG" altLang="bg-BG"/>
                </a:p>
              </p:txBody>
            </p:sp>
            <p:sp>
              <p:nvSpPr>
                <p:cNvPr id="3077" name="Oval 5"/>
                <p:cNvSpPr>
                  <a:spLocks noChangeArrowheads="1"/>
                </p:cNvSpPr>
                <p:nvPr/>
              </p:nvSpPr>
              <p:spPr bwMode="auto">
                <a:xfrm rot="12360000">
                  <a:off x="1292" y="2567"/>
                  <a:ext cx="570" cy="528"/>
                </a:xfrm>
                <a:prstGeom prst="ellipse">
                  <a:avLst/>
                </a:prstGeom>
                <a:solidFill>
                  <a:schemeClr val="accent1">
                    <a:alpha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lang="bg-BG" altLang="bg-BG"/>
                </a:p>
              </p:txBody>
            </p:sp>
            <p:sp>
              <p:nvSpPr>
                <p:cNvPr id="3078" name="Rectangle 6"/>
                <p:cNvSpPr>
                  <a:spLocks noChangeArrowheads="1"/>
                </p:cNvSpPr>
                <p:nvPr/>
              </p:nvSpPr>
              <p:spPr bwMode="auto">
                <a:xfrm rot="12360000">
                  <a:off x="2373" y="2047"/>
                  <a:ext cx="446" cy="81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lang="bg-BG" altLang="bg-BG"/>
                </a:p>
              </p:txBody>
            </p:sp>
            <p:sp>
              <p:nvSpPr>
                <p:cNvPr id="3079" name="Rectangle 7"/>
                <p:cNvSpPr>
                  <a:spLocks noChangeArrowheads="1"/>
                </p:cNvSpPr>
                <p:nvPr/>
              </p:nvSpPr>
              <p:spPr bwMode="auto">
                <a:xfrm rot="12360000">
                  <a:off x="1927" y="3071"/>
                  <a:ext cx="445" cy="82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lang="bg-BG" altLang="bg-BG"/>
                </a:p>
              </p:txBody>
            </p:sp>
            <p:sp>
              <p:nvSpPr>
                <p:cNvPr id="3080" name="Arc 8"/>
                <p:cNvSpPr>
                  <a:spLocks/>
                </p:cNvSpPr>
                <p:nvPr/>
              </p:nvSpPr>
              <p:spPr bwMode="auto">
                <a:xfrm rot="10485000">
                  <a:off x="1263" y="2240"/>
                  <a:ext cx="723" cy="856"/>
                </a:xfrm>
                <a:custGeom>
                  <a:avLst/>
                  <a:gdLst>
                    <a:gd name="G0" fmla="+- 21518 0 0"/>
                    <a:gd name="G1" fmla="+- 2258 0 0"/>
                    <a:gd name="G2" fmla="+- 21600 0 0"/>
                    <a:gd name="T0" fmla="*/ 43000 w 43118"/>
                    <a:gd name="T1" fmla="*/ 0 h 23858"/>
                    <a:gd name="T2" fmla="*/ 0 w 43118"/>
                    <a:gd name="T3" fmla="*/ 4141 h 23858"/>
                    <a:gd name="T4" fmla="*/ 21518 w 43118"/>
                    <a:gd name="T5" fmla="*/ 2258 h 238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118" h="23858" fill="none" extrusionOk="0">
                      <a:moveTo>
                        <a:pt x="42999" y="0"/>
                      </a:moveTo>
                      <a:cubicBezTo>
                        <a:pt x="43078" y="750"/>
                        <a:pt x="43118" y="1503"/>
                        <a:pt x="43118" y="2258"/>
                      </a:cubicBezTo>
                      <a:cubicBezTo>
                        <a:pt x="43118" y="14187"/>
                        <a:pt x="33447" y="23858"/>
                        <a:pt x="21518" y="23858"/>
                      </a:cubicBezTo>
                      <a:cubicBezTo>
                        <a:pt x="10318" y="23858"/>
                        <a:pt x="976" y="15297"/>
                        <a:pt x="0" y="4140"/>
                      </a:cubicBezTo>
                    </a:path>
                    <a:path w="43118" h="23858" stroke="0" extrusionOk="0">
                      <a:moveTo>
                        <a:pt x="42999" y="0"/>
                      </a:moveTo>
                      <a:cubicBezTo>
                        <a:pt x="43078" y="750"/>
                        <a:pt x="43118" y="1503"/>
                        <a:pt x="43118" y="2258"/>
                      </a:cubicBezTo>
                      <a:cubicBezTo>
                        <a:pt x="43118" y="14187"/>
                        <a:pt x="33447" y="23858"/>
                        <a:pt x="21518" y="23858"/>
                      </a:cubicBezTo>
                      <a:cubicBezTo>
                        <a:pt x="10318" y="23858"/>
                        <a:pt x="976" y="15297"/>
                        <a:pt x="0" y="4140"/>
                      </a:cubicBezTo>
                      <a:lnTo>
                        <a:pt x="21518" y="2258"/>
                      </a:lnTo>
                      <a:close/>
                    </a:path>
                  </a:pathLst>
                </a:custGeom>
                <a:solidFill>
                  <a:schemeClr val="folHlink">
                    <a:alpha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bg-BG"/>
                </a:p>
              </p:txBody>
            </p:sp>
            <p:sp>
              <p:nvSpPr>
                <p:cNvPr id="3081" name="Freeform 9"/>
                <p:cNvSpPr>
                  <a:spLocks/>
                </p:cNvSpPr>
                <p:nvPr/>
              </p:nvSpPr>
              <p:spPr bwMode="auto">
                <a:xfrm>
                  <a:off x="1300" y="1374"/>
                  <a:ext cx="1035" cy="2007"/>
                </a:xfrm>
                <a:custGeom>
                  <a:avLst/>
                  <a:gdLst>
                    <a:gd name="T0" fmla="*/ 56 w 1035"/>
                    <a:gd name="T1" fmla="*/ 2006 h 2007"/>
                    <a:gd name="T2" fmla="*/ 0 w 1035"/>
                    <a:gd name="T3" fmla="*/ 1843 h 2007"/>
                    <a:gd name="T4" fmla="*/ 871 w 1035"/>
                    <a:gd name="T5" fmla="*/ 56 h 2007"/>
                    <a:gd name="T6" fmla="*/ 1034 w 1035"/>
                    <a:gd name="T7" fmla="*/ 0 h 2007"/>
                    <a:gd name="T8" fmla="*/ 56 w 1035"/>
                    <a:gd name="T9" fmla="*/ 2006 h 20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5" h="2007">
                      <a:moveTo>
                        <a:pt x="56" y="2006"/>
                      </a:moveTo>
                      <a:lnTo>
                        <a:pt x="0" y="1843"/>
                      </a:lnTo>
                      <a:lnTo>
                        <a:pt x="871" y="56"/>
                      </a:lnTo>
                      <a:lnTo>
                        <a:pt x="1034" y="0"/>
                      </a:lnTo>
                      <a:lnTo>
                        <a:pt x="56" y="2006"/>
                      </a:lnTo>
                    </a:path>
                  </a:pathLst>
                </a:custGeom>
                <a:solidFill>
                  <a:schemeClr val="hlink">
                    <a:alpha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bg-BG"/>
                </a:p>
              </p:txBody>
            </p:sp>
          </p:grpSp>
          <p:sp>
            <p:nvSpPr>
              <p:cNvPr id="3083" name="Freeform 11"/>
              <p:cNvSpPr>
                <a:spLocks/>
              </p:cNvSpPr>
              <p:nvPr/>
            </p:nvSpPr>
            <p:spPr bwMode="auto">
              <a:xfrm>
                <a:off x="2448" y="1810"/>
                <a:ext cx="324" cy="231"/>
              </a:xfrm>
              <a:custGeom>
                <a:avLst/>
                <a:gdLst>
                  <a:gd name="T0" fmla="*/ 321 w 324"/>
                  <a:gd name="T1" fmla="*/ 226 h 231"/>
                  <a:gd name="T2" fmla="*/ 287 w 324"/>
                  <a:gd name="T3" fmla="*/ 123 h 231"/>
                  <a:gd name="T4" fmla="*/ 53 w 324"/>
                  <a:gd name="T5" fmla="*/ 9 h 231"/>
                  <a:gd name="T6" fmla="*/ 35 w 324"/>
                  <a:gd name="T7" fmla="*/ 0 h 231"/>
                  <a:gd name="T8" fmla="*/ 0 w 324"/>
                  <a:gd name="T9" fmla="*/ 72 h 231"/>
                  <a:gd name="T10" fmla="*/ 323 w 324"/>
                  <a:gd name="T11" fmla="*/ 23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4" h="231">
                    <a:moveTo>
                      <a:pt x="321" y="226"/>
                    </a:moveTo>
                    <a:lnTo>
                      <a:pt x="287" y="123"/>
                    </a:lnTo>
                    <a:lnTo>
                      <a:pt x="53" y="9"/>
                    </a:lnTo>
                    <a:lnTo>
                      <a:pt x="35" y="0"/>
                    </a:lnTo>
                    <a:lnTo>
                      <a:pt x="0" y="72"/>
                    </a:lnTo>
                    <a:lnTo>
                      <a:pt x="323" y="230"/>
                    </a:lnTo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</p:grpSp>
        <p:sp>
          <p:nvSpPr>
            <p:cNvPr id="3085" name="Rectangle 13"/>
            <p:cNvSpPr>
              <a:spLocks noChangeArrowheads="1"/>
            </p:cNvSpPr>
            <p:nvPr/>
          </p:nvSpPr>
          <p:spPr bwMode="auto">
            <a:xfrm>
              <a:off x="768" y="720"/>
              <a:ext cx="4991" cy="816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3087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1217613" y="1219200"/>
            <a:ext cx="7772400" cy="1143000"/>
          </a:xfrm>
        </p:spPr>
        <p:txBody>
          <a:bodyPr anchorCtr="0"/>
          <a:lstStyle>
            <a:lvl1pPr algn="l">
              <a:defRPr/>
            </a:lvl1pPr>
          </a:lstStyle>
          <a:p>
            <a:pPr lvl="0"/>
            <a:r>
              <a:rPr lang="en-US" altLang="bg-BG" noProof="0" smtClean="0"/>
              <a:t>Click to edit Master title style</a:t>
            </a:r>
          </a:p>
        </p:txBody>
      </p:sp>
      <p:sp>
        <p:nvSpPr>
          <p:cNvPr id="3088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724400" y="2819400"/>
            <a:ext cx="4267200" cy="3200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altLang="bg-BG" noProof="0" smtClean="0"/>
              <a:t>Click to edit Master subtitle style</a:t>
            </a:r>
          </a:p>
        </p:txBody>
      </p:sp>
      <p:sp>
        <p:nvSpPr>
          <p:cNvPr id="3090" name="Rectangle 18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1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885113" y="6400800"/>
            <a:ext cx="12588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r>
              <a:rPr lang="bg-BG" altLang="bg-BG" dirty="0" smtClean="0"/>
              <a:t>26.11.2013 </a:t>
            </a:r>
            <a:r>
              <a:rPr lang="en-US" altLang="bg-BG" dirty="0" smtClean="0"/>
              <a:t>г.</a:t>
            </a:r>
            <a:endParaRPr lang="en-US" altLang="bg-BG" dirty="0"/>
          </a:p>
        </p:txBody>
      </p:sp>
      <p:sp>
        <p:nvSpPr>
          <p:cNvPr id="1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400800"/>
            <a:ext cx="755650" cy="4572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2225">
                <a:solidFill>
                  <a:srgbClr val="3333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fld id="{81C132BB-D400-41E5-9ECD-638FEE7F19F2}" type="slidenum">
              <a:rPr lang="en-US" altLang="bg-BG"/>
              <a:pPr/>
              <a:t>‹#›</a:t>
            </a:fld>
            <a:endParaRPr lang="en-US" altLang="bg-BG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4E1A0E-4131-4CEB-B630-ADAAD31F21F1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536868937"/>
      </p:ext>
    </p:extLst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228600"/>
            <a:ext cx="19812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28600"/>
            <a:ext cx="57912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6F6C9A-7D83-4692-B35F-2982A8E654DB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152909128"/>
      </p:ext>
    </p:extLst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295400" y="19050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257800" y="19050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257800" y="40386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733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0" y="6400800"/>
            <a:ext cx="755650" cy="457200"/>
          </a:xfrm>
        </p:spPr>
        <p:txBody>
          <a:bodyPr/>
          <a:lstStyle>
            <a:lvl1pPr>
              <a:defRPr/>
            </a:lvl1pPr>
          </a:lstStyle>
          <a:p>
            <a:fld id="{EA082014-B497-4726-8FAC-A3B4C610688A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4006945440"/>
      </p:ext>
    </p:extLst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295400" y="19050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7800" y="19050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733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6400800"/>
            <a:ext cx="755650" cy="457200"/>
          </a:xfrm>
        </p:spPr>
        <p:txBody>
          <a:bodyPr/>
          <a:lstStyle>
            <a:lvl1pPr>
              <a:defRPr/>
            </a:lvl1pPr>
          </a:lstStyle>
          <a:p>
            <a:fld id="{BD6BC365-E448-41A5-84C3-D2D7B70ADE4E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876274023"/>
      </p:ext>
    </p:extLst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EDB6D6-2EE4-41E7-A69A-2F9487005085}" type="slidenum">
              <a:rPr lang="en-US" altLang="bg-BG"/>
              <a:pPr/>
              <a:t>‹#›</a:t>
            </a:fld>
            <a:endParaRPr lang="en-US" altLang="bg-B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885113" y="6400800"/>
            <a:ext cx="12588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r>
              <a:rPr lang="bg-BG" altLang="bg-BG" dirty="0" smtClean="0"/>
              <a:t>26.11.2013 </a:t>
            </a:r>
            <a:r>
              <a:rPr lang="en-US" altLang="bg-BG" dirty="0" smtClean="0"/>
              <a:t>г.</a:t>
            </a:r>
            <a:endParaRPr lang="en-US" altLang="bg-BG" dirty="0"/>
          </a:p>
        </p:txBody>
      </p:sp>
    </p:spTree>
    <p:extLst>
      <p:ext uri="{BB962C8B-B14F-4D97-AF65-F5344CB8AC3E}">
        <p14:creationId xmlns:p14="http://schemas.microsoft.com/office/powerpoint/2010/main" val="3831288659"/>
      </p:ext>
    </p:extLst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B42BFB-BE7E-412A-8086-BE789C3EB53B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16647560"/>
      </p:ext>
    </p:extLst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78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A52636-C73A-40BD-8C1F-1664D5AC9F1B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586733"/>
      </p:ext>
    </p:extLst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D06036-727A-47C9-BBA3-CC79AE161FE9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571362311"/>
      </p:ext>
    </p:extLst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A6B8CF-9293-4F02-8C3C-F1C7622FB1A0}" type="slidenum">
              <a:rPr lang="en-US" altLang="bg-BG"/>
              <a:pPr/>
              <a:t>‹#›</a:t>
            </a:fld>
            <a:endParaRPr lang="en-US" altLang="bg-BG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885113" y="6400800"/>
            <a:ext cx="12588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r>
              <a:rPr lang="bg-BG" altLang="bg-BG" dirty="0" smtClean="0"/>
              <a:t>26.11.2013 </a:t>
            </a:r>
            <a:r>
              <a:rPr lang="en-US" altLang="bg-BG" dirty="0" smtClean="0"/>
              <a:t>г.</a:t>
            </a:r>
            <a:endParaRPr lang="en-US" altLang="bg-BG" dirty="0"/>
          </a:p>
        </p:txBody>
      </p:sp>
    </p:spTree>
    <p:extLst>
      <p:ext uri="{BB962C8B-B14F-4D97-AF65-F5344CB8AC3E}">
        <p14:creationId xmlns:p14="http://schemas.microsoft.com/office/powerpoint/2010/main" val="1753300428"/>
      </p:ext>
    </p:extLst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888B2B-6AD4-43EB-8FDB-03540C6C5DDE}" type="slidenum">
              <a:rPr lang="en-US" altLang="bg-BG"/>
              <a:pPr/>
              <a:t>‹#›</a:t>
            </a:fld>
            <a:endParaRPr lang="en-US" altLang="bg-BG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885113" y="6400800"/>
            <a:ext cx="12588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r>
              <a:rPr lang="bg-BG" altLang="bg-BG" dirty="0" smtClean="0"/>
              <a:t>26.11.2013 </a:t>
            </a:r>
            <a:r>
              <a:rPr lang="en-US" altLang="bg-BG" dirty="0" smtClean="0"/>
              <a:t>г.</a:t>
            </a:r>
            <a:endParaRPr lang="en-US" altLang="bg-BG" dirty="0"/>
          </a:p>
        </p:txBody>
      </p:sp>
    </p:spTree>
    <p:extLst>
      <p:ext uri="{BB962C8B-B14F-4D97-AF65-F5344CB8AC3E}">
        <p14:creationId xmlns:p14="http://schemas.microsoft.com/office/powerpoint/2010/main" val="1206067400"/>
      </p:ext>
    </p:extLst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595E4-3C93-45E4-A096-EDA1058F8999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36218098"/>
      </p:ext>
    </p:extLst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FF3E8E-BB0B-43D0-9280-C60D0E462460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990248174"/>
      </p:ext>
    </p:extLst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2" name="Group 18"/>
          <p:cNvGrpSpPr>
            <a:grpSpLocks/>
          </p:cNvGrpSpPr>
          <p:nvPr/>
        </p:nvGrpSpPr>
        <p:grpSpPr bwMode="auto">
          <a:xfrm>
            <a:off x="0" y="0"/>
            <a:ext cx="1066800" cy="6856413"/>
            <a:chOff x="0" y="0"/>
            <a:chExt cx="672" cy="4319"/>
          </a:xfrm>
        </p:grpSpPr>
        <p:grpSp>
          <p:nvGrpSpPr>
            <p:cNvPr id="1039" name="Group 15"/>
            <p:cNvGrpSpPr>
              <a:grpSpLocks/>
            </p:cNvGrpSpPr>
            <p:nvPr/>
          </p:nvGrpSpPr>
          <p:grpSpPr bwMode="auto">
            <a:xfrm>
              <a:off x="0" y="0"/>
              <a:ext cx="599" cy="4319"/>
              <a:chOff x="0" y="0"/>
              <a:chExt cx="599" cy="4319"/>
            </a:xfrm>
          </p:grpSpPr>
          <p:sp>
            <p:nvSpPr>
              <p:cNvPr id="1031" name="Rectangle 7" descr="Denim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6" cy="4319"/>
              </a:xfrm>
              <a:prstGeom prst="rect">
                <a:avLst/>
              </a:prstGeom>
              <a:blipFill dpi="0" rotWithShape="0">
                <a:blip r:embed="rId15"/>
                <a:srcRect/>
                <a:tile tx="0" ty="0" sx="100000" sy="100000" flip="none" algn="tl"/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32" name="Rectangle 8"/>
              <p:cNvSpPr>
                <a:spLocks noChangeArrowheads="1"/>
              </p:cNvSpPr>
              <p:nvPr/>
            </p:nvSpPr>
            <p:spPr bwMode="auto">
              <a:xfrm>
                <a:off x="119" y="240"/>
                <a:ext cx="357" cy="2064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33" name="Rectangle 9"/>
              <p:cNvSpPr>
                <a:spLocks noChangeArrowheads="1"/>
              </p:cNvSpPr>
              <p:nvPr/>
            </p:nvSpPr>
            <p:spPr bwMode="auto">
              <a:xfrm>
                <a:off x="0" y="960"/>
                <a:ext cx="476" cy="52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pPr>
                  <a:spcBef>
                    <a:spcPct val="50000"/>
                  </a:spcBef>
                </a:pPr>
                <a:endParaRPr lang="bg-BG" altLang="bg-BG"/>
              </a:p>
            </p:txBody>
          </p:sp>
          <p:sp>
            <p:nvSpPr>
              <p:cNvPr id="1034" name="Rectangle 10"/>
              <p:cNvSpPr>
                <a:spLocks noChangeArrowheads="1"/>
              </p:cNvSpPr>
              <p:nvPr/>
            </p:nvSpPr>
            <p:spPr bwMode="auto">
              <a:xfrm>
                <a:off x="297" y="432"/>
                <a:ext cx="89" cy="3792"/>
              </a:xfrm>
              <a:prstGeom prst="rect">
                <a:avLst/>
              </a:pr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35" name="Rectangle 11"/>
              <p:cNvSpPr>
                <a:spLocks noChangeArrowheads="1"/>
              </p:cNvSpPr>
              <p:nvPr/>
            </p:nvSpPr>
            <p:spPr bwMode="auto">
              <a:xfrm>
                <a:off x="0" y="3024"/>
                <a:ext cx="327" cy="96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pPr>
                  <a:spcBef>
                    <a:spcPct val="50000"/>
                  </a:spcBef>
                </a:pPr>
                <a:endParaRPr lang="bg-BG" altLang="bg-BG"/>
              </a:p>
            </p:txBody>
          </p:sp>
          <p:sp>
            <p:nvSpPr>
              <p:cNvPr id="1036" name="Rectangle 12"/>
              <p:cNvSpPr>
                <a:spLocks noChangeArrowheads="1"/>
              </p:cNvSpPr>
              <p:nvPr/>
            </p:nvSpPr>
            <p:spPr bwMode="auto">
              <a:xfrm>
                <a:off x="0" y="3216"/>
                <a:ext cx="327" cy="96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pPr>
                  <a:spcBef>
                    <a:spcPct val="50000"/>
                  </a:spcBef>
                </a:pPr>
                <a:endParaRPr lang="bg-BG" altLang="bg-BG"/>
              </a:p>
            </p:txBody>
          </p:sp>
          <p:sp>
            <p:nvSpPr>
              <p:cNvPr id="1037" name="Rectangle 13"/>
              <p:cNvSpPr>
                <a:spLocks noChangeArrowheads="1"/>
              </p:cNvSpPr>
              <p:nvPr/>
            </p:nvSpPr>
            <p:spPr bwMode="auto">
              <a:xfrm>
                <a:off x="0" y="3408"/>
                <a:ext cx="327" cy="96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pPr>
                  <a:spcBef>
                    <a:spcPct val="50000"/>
                  </a:spcBef>
                </a:pPr>
                <a:endParaRPr lang="bg-BG" altLang="bg-BG"/>
              </a:p>
            </p:txBody>
          </p:sp>
          <p:sp>
            <p:nvSpPr>
              <p:cNvPr id="1038" name="Arc 14"/>
              <p:cNvSpPr>
                <a:spLocks/>
              </p:cNvSpPr>
              <p:nvPr/>
            </p:nvSpPr>
            <p:spPr bwMode="auto">
              <a:xfrm>
                <a:off x="474" y="2260"/>
                <a:ext cx="125" cy="1154"/>
              </a:xfrm>
              <a:custGeom>
                <a:avLst/>
                <a:gdLst>
                  <a:gd name="G0" fmla="+- 754 0 0"/>
                  <a:gd name="G1" fmla="+- 21600 0 0"/>
                  <a:gd name="G2" fmla="+- 21600 0 0"/>
                  <a:gd name="T0" fmla="*/ 0 w 22354"/>
                  <a:gd name="T1" fmla="*/ 13 h 43200"/>
                  <a:gd name="T2" fmla="*/ 754 w 22354"/>
                  <a:gd name="T3" fmla="*/ 43200 h 43200"/>
                  <a:gd name="T4" fmla="*/ 754 w 22354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354" h="43200" fill="none" extrusionOk="0">
                    <a:moveTo>
                      <a:pt x="0" y="13"/>
                    </a:moveTo>
                    <a:cubicBezTo>
                      <a:pt x="251" y="4"/>
                      <a:pt x="502" y="-1"/>
                      <a:pt x="754" y="0"/>
                    </a:cubicBezTo>
                    <a:cubicBezTo>
                      <a:pt x="12683" y="0"/>
                      <a:pt x="22354" y="9670"/>
                      <a:pt x="22354" y="21600"/>
                    </a:cubicBezTo>
                    <a:cubicBezTo>
                      <a:pt x="22354" y="33529"/>
                      <a:pt x="12683" y="43199"/>
                      <a:pt x="754" y="43200"/>
                    </a:cubicBezTo>
                  </a:path>
                  <a:path w="22354" h="43200" stroke="0" extrusionOk="0">
                    <a:moveTo>
                      <a:pt x="0" y="13"/>
                    </a:moveTo>
                    <a:cubicBezTo>
                      <a:pt x="251" y="4"/>
                      <a:pt x="502" y="-1"/>
                      <a:pt x="754" y="0"/>
                    </a:cubicBezTo>
                    <a:cubicBezTo>
                      <a:pt x="12683" y="0"/>
                      <a:pt x="22354" y="9670"/>
                      <a:pt x="22354" y="21600"/>
                    </a:cubicBezTo>
                    <a:cubicBezTo>
                      <a:pt x="22354" y="33529"/>
                      <a:pt x="12683" y="43199"/>
                      <a:pt x="754" y="43200"/>
                    </a:cubicBezTo>
                    <a:lnTo>
                      <a:pt x="754" y="21600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</p:grpSp>
        <p:sp>
          <p:nvSpPr>
            <p:cNvPr id="1040" name="Oval 16"/>
            <p:cNvSpPr>
              <a:spLocks noChangeArrowheads="1"/>
            </p:cNvSpPr>
            <p:nvPr/>
          </p:nvSpPr>
          <p:spPr bwMode="auto">
            <a:xfrm>
              <a:off x="0" y="672"/>
              <a:ext cx="672" cy="624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lang="bg-BG" altLang="bg-BG"/>
            </a:p>
          </p:txBody>
        </p:sp>
        <p:sp>
          <p:nvSpPr>
            <p:cNvPr id="1041" name="Rectangle 17"/>
            <p:cNvSpPr>
              <a:spLocks noChangeArrowheads="1"/>
            </p:cNvSpPr>
            <p:nvPr/>
          </p:nvSpPr>
          <p:spPr bwMode="auto">
            <a:xfrm>
              <a:off x="480" y="0"/>
              <a:ext cx="192" cy="43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762000" y="6400800"/>
            <a:ext cx="8380413" cy="455613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228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bg-BG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95400" y="19050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bg-BG" smtClean="0"/>
              <a:t>Click to edit Master text styles</a:t>
            </a:r>
          </a:p>
          <a:p>
            <a:pPr lvl="1"/>
            <a:r>
              <a:rPr lang="en-US" altLang="bg-BG" smtClean="0"/>
              <a:t>Second level</a:t>
            </a:r>
          </a:p>
          <a:p>
            <a:pPr lvl="2"/>
            <a:r>
              <a:rPr lang="en-US" altLang="bg-BG" smtClean="0"/>
              <a:t>Third level</a:t>
            </a:r>
          </a:p>
          <a:p>
            <a:pPr lvl="3"/>
            <a:r>
              <a:rPr lang="en-US" altLang="bg-BG" smtClean="0"/>
              <a:t>Fourth level</a:t>
            </a:r>
          </a:p>
          <a:p>
            <a:pPr lvl="4"/>
            <a:r>
              <a:rPr lang="en-US" altLang="bg-BG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885113" y="6400800"/>
            <a:ext cx="12588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r>
              <a:rPr lang="bg-BG" altLang="bg-BG" dirty="0" smtClean="0"/>
              <a:t>26.11.2013 </a:t>
            </a:r>
            <a:r>
              <a:rPr lang="en-US" altLang="bg-BG" dirty="0" smtClean="0"/>
              <a:t>г.</a:t>
            </a:r>
            <a:endParaRPr lang="en-US" altLang="bg-BG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bg-BG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400800"/>
            <a:ext cx="755650" cy="4572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2225">
                <a:solidFill>
                  <a:srgbClr val="3333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fld id="{81C132BB-D400-41E5-9ECD-638FEE7F19F2}" type="slidenum">
              <a:rPr lang="en-US" altLang="bg-BG"/>
              <a:pPr/>
              <a:t>‹#›</a:t>
            </a:fld>
            <a:endParaRPr lang="en-US" altLang="bg-BG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762000" y="1474788"/>
            <a:ext cx="8380413" cy="125412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pic>
        <p:nvPicPr>
          <p:cNvPr id="1045" name="Picture 21" descr="LOGO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977900" cy="985838"/>
          </a:xfrm>
          <a:prstGeom prst="rect">
            <a:avLst/>
          </a:prstGeom>
          <a:solidFill>
            <a:schemeClr val="tx2"/>
          </a:solidFill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72" r:id="rId12"/>
    <p:sldLayoutId id="2147483673" r:id="rId13"/>
  </p:sldLayoutIdLst>
  <p:transition>
    <p:cover dir="rd"/>
  </p:transition>
  <p:timing>
    <p:tnLst>
      <p:par>
        <p:cTn id="1" dur="indefinite" restart="never" nodeType="tmRoot"/>
      </p:par>
    </p:tnLst>
  </p:timing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6.png"/><Relationship Id="rId4" Type="http://schemas.openxmlformats.org/officeDocument/2006/relationships/oleObject" Target="../embeddings/oleObject1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gif"/><Relationship Id="rId4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Relationship Id="rId9" Type="http://schemas.openxmlformats.org/officeDocument/2006/relationships/image" Target="../media/image5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5438" y="15652"/>
            <a:ext cx="8893175" cy="1143000"/>
          </a:xfrm>
          <a:noFill/>
          <a:ln/>
        </p:spPr>
        <p:txBody>
          <a:bodyPr/>
          <a:lstStyle/>
          <a:p>
            <a:r>
              <a:rPr lang="bg-BG" altLang="bg-BG" dirty="0" smtClean="0"/>
              <a:t>67 г. </a:t>
            </a:r>
            <a:r>
              <a:rPr lang="bg-BG" altLang="bg-BG" sz="4000" dirty="0" smtClean="0"/>
              <a:t>к</a:t>
            </a:r>
            <a:r>
              <a:rPr lang="en-US" altLang="bg-BG" sz="4000" dirty="0" err="1" smtClean="0"/>
              <a:t>атедра</a:t>
            </a:r>
            <a:r>
              <a:rPr lang="en-US" altLang="bg-BG" sz="4000" dirty="0" smtClean="0"/>
              <a:t> </a:t>
            </a:r>
            <a:r>
              <a:rPr lang="en-US" altLang="bg-BG" sz="4000" dirty="0" err="1"/>
              <a:t>Атомна</a:t>
            </a:r>
            <a:r>
              <a:rPr lang="en-US" altLang="bg-BG" sz="4000" dirty="0"/>
              <a:t> </a:t>
            </a:r>
            <a:r>
              <a:rPr lang="en-US" altLang="bg-BG" sz="4000" dirty="0" err="1"/>
              <a:t>физика</a:t>
            </a:r>
            <a:endParaRPr lang="en-US" altLang="bg-BG" sz="4000" dirty="0"/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179388" y="6381750"/>
            <a:ext cx="293381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bg-BG" sz="1600" b="1" dirty="0"/>
              <a:t>http</a:t>
            </a:r>
            <a:r>
              <a:rPr lang="en-US" altLang="bg-BG" sz="1600" b="1" dirty="0" smtClean="0"/>
              <a:t>://atomic.phys.uni-sofia.bg</a:t>
            </a:r>
            <a:endParaRPr lang="en-US" altLang="bg-BG" sz="1600" b="1" dirty="0"/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1403648" y="1340768"/>
            <a:ext cx="762496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bg-BG" altLang="bg-BG" sz="4000" dirty="0" smtClean="0">
                <a:latin typeface="Arial Black" pitchFamily="34" charset="0"/>
              </a:rPr>
              <a:t>и 50 г. </a:t>
            </a:r>
            <a:r>
              <a:rPr lang="bg-BG" altLang="bg-BG" sz="4000" dirty="0" err="1" smtClean="0">
                <a:latin typeface="Arial Black" pitchFamily="34" charset="0"/>
              </a:rPr>
              <a:t>ФзФ</a:t>
            </a:r>
            <a:r>
              <a:rPr lang="bg-BG" altLang="bg-BG" sz="4000" dirty="0" smtClean="0">
                <a:latin typeface="Arial Black" pitchFamily="34" charset="0"/>
              </a:rPr>
              <a:t> </a:t>
            </a:r>
            <a:r>
              <a:rPr lang="bg-BG" altLang="bg-BG" sz="3600" b="1" dirty="0" smtClean="0">
                <a:latin typeface="Arial Black" pitchFamily="34" charset="0"/>
              </a:rPr>
              <a:t>(2013 г.)</a:t>
            </a:r>
            <a:endParaRPr lang="bg-BG" altLang="bg-BG" sz="3600" b="1" dirty="0">
              <a:latin typeface="Arial Black" pitchFamily="34" charset="0"/>
            </a:endParaRPr>
          </a:p>
        </p:txBody>
      </p:sp>
      <p:pic>
        <p:nvPicPr>
          <p:cNvPr id="4108" name="Picture 12" descr="logo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708275"/>
            <a:ext cx="2087563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File119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565400"/>
            <a:ext cx="5543550" cy="3589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4355976" y="6162685"/>
            <a:ext cx="41174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bg-BG" i="1" dirty="0" err="1" smtClean="0">
                <a:solidFill>
                  <a:srgbClr val="99FF33"/>
                </a:solidFill>
              </a:rPr>
              <a:t>когато</a:t>
            </a:r>
            <a:r>
              <a:rPr lang="ru-RU" altLang="bg-BG" i="1" dirty="0" smtClean="0">
                <a:solidFill>
                  <a:srgbClr val="99FF33"/>
                </a:solidFill>
              </a:rPr>
              <a:t> </a:t>
            </a:r>
            <a:r>
              <a:rPr lang="ru-RU" altLang="bg-BG" i="1" dirty="0" err="1" smtClean="0">
                <a:solidFill>
                  <a:srgbClr val="99FF33"/>
                </a:solidFill>
              </a:rPr>
              <a:t>бяхме</a:t>
            </a:r>
            <a:r>
              <a:rPr lang="ru-RU" altLang="bg-BG" i="1" dirty="0" smtClean="0">
                <a:solidFill>
                  <a:srgbClr val="99FF33"/>
                </a:solidFill>
              </a:rPr>
              <a:t> на 60 </a:t>
            </a:r>
            <a:r>
              <a:rPr lang="ru-RU" altLang="bg-BG" i="1" dirty="0" err="1" smtClean="0">
                <a:solidFill>
                  <a:srgbClr val="99FF33"/>
                </a:solidFill>
              </a:rPr>
              <a:t>години</a:t>
            </a:r>
            <a:r>
              <a:rPr lang="ru-RU" altLang="bg-BG" i="1" dirty="0" smtClean="0">
                <a:solidFill>
                  <a:srgbClr val="99FF33"/>
                </a:solidFill>
              </a:rPr>
              <a:t>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4000" dirty="0" smtClean="0"/>
              <a:t>Профилиращи курсове в бакалавърската степен</a:t>
            </a:r>
            <a:endParaRPr lang="en-US" altLang="bg-BG" sz="4000" dirty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pPr lvl="1"/>
            <a:endParaRPr lang="bg-BG" altLang="bg-BG" smtClean="0"/>
          </a:p>
          <a:p>
            <a:pPr lvl="1"/>
            <a:r>
              <a:rPr lang="bg-BG" altLang="bg-BG" smtClean="0"/>
              <a:t>Експериментална ядрена физика + практикум</a:t>
            </a:r>
          </a:p>
          <a:p>
            <a:pPr lvl="1"/>
            <a:r>
              <a:rPr lang="bg-BG" altLang="bg-BG" smtClean="0"/>
              <a:t>Дозиметрия и лъчезащита + практикум</a:t>
            </a:r>
          </a:p>
          <a:p>
            <a:pPr lvl="1"/>
            <a:r>
              <a:rPr lang="bg-BG" altLang="bg-BG" smtClean="0"/>
              <a:t>Радиационна биофизика и лъчезащита + практикум</a:t>
            </a:r>
          </a:p>
          <a:p>
            <a:pPr lvl="1"/>
            <a:r>
              <a:rPr lang="bg-BG" altLang="bg-BG" smtClean="0"/>
              <a:t>Ядрена електроника + практикум</a:t>
            </a:r>
          </a:p>
          <a:p>
            <a:pPr lvl="1"/>
            <a:r>
              <a:rPr lang="bg-BG" altLang="bg-BG" smtClean="0"/>
              <a:t>Увод във физиката на елементарните частици; </a:t>
            </a:r>
            <a:r>
              <a:rPr lang="bg-BG" smtClean="0"/>
              <a:t>Увод в теорията на елементарните частици</a:t>
            </a:r>
            <a:endParaRPr lang="bg-BG" altLang="bg-BG" smtClean="0"/>
          </a:p>
          <a:p>
            <a:pPr lvl="1"/>
            <a:r>
              <a:rPr lang="bg-BG" altLang="bg-BG" smtClean="0"/>
              <a:t>Моделиране в крайномерни системи          </a:t>
            </a:r>
          </a:p>
          <a:p>
            <a:pPr lvl="1"/>
            <a:r>
              <a:rPr lang="bg-BG" altLang="bg-BG" smtClean="0"/>
              <a:t>Ядрени реакции  </a:t>
            </a:r>
            <a:endParaRPr lang="en-US" altLang="bg-BG" smtClean="0"/>
          </a:p>
          <a:p>
            <a:pPr lvl="1"/>
            <a:r>
              <a:rPr lang="bg-BG" altLang="bg-BG" smtClean="0"/>
              <a:t>Увод в медицинската физика</a:t>
            </a:r>
          </a:p>
          <a:p>
            <a:pPr lvl="1"/>
            <a:r>
              <a:rPr lang="bg-BG" altLang="bg-BG" smtClean="0"/>
              <a:t>Биофизика</a:t>
            </a:r>
            <a:endParaRPr lang="en-US" altLang="bg-BG" smtClean="0"/>
          </a:p>
          <a:p>
            <a:pPr lvl="1"/>
            <a:r>
              <a:rPr lang="bg-BG" altLang="bg-BG" smtClean="0"/>
              <a:t>Биомембрани и биосензори </a:t>
            </a:r>
          </a:p>
          <a:p>
            <a:pPr lvl="1"/>
            <a:r>
              <a:rPr lang="bg-BG" altLang="bg-BG" smtClean="0"/>
              <a:t>Програмиране в </a:t>
            </a:r>
            <a:r>
              <a:rPr lang="en-US" altLang="bg-BG" smtClean="0"/>
              <a:t>UNIX </a:t>
            </a:r>
            <a:r>
              <a:rPr lang="bg-BG" altLang="bg-BG" smtClean="0"/>
              <a:t>среда; Програмиране на С++     </a:t>
            </a:r>
          </a:p>
          <a:p>
            <a:pPr lvl="1"/>
            <a:r>
              <a:rPr lang="bg-BG" smtClean="0"/>
              <a:t>Ускорители и детектори на йонизиращи лъчения</a:t>
            </a:r>
          </a:p>
          <a:p>
            <a:pPr lvl="1"/>
            <a:r>
              <a:rPr lang="bg-BG" smtClean="0"/>
              <a:t>Автоматизация на физическия експеримент</a:t>
            </a:r>
          </a:p>
          <a:p>
            <a:pPr lvl="1"/>
            <a:endParaRPr lang="en-US" altLang="bg-BG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9770-BBE7-4DA7-A073-F7254C6BDD6C}" type="slidenum">
              <a:rPr lang="en-US" altLang="bg-BG" smtClean="0"/>
              <a:pPr/>
              <a:t>10</a:t>
            </a:fld>
            <a:endParaRPr lang="en-US" altLang="bg-BG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mtClean="0"/>
              <a:t>Обучение на магистри</a:t>
            </a:r>
            <a:endParaRPr lang="en-US" altLang="bg-BG" dirty="0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altLang="bg-BG" smtClean="0"/>
              <a:t>Две основни магистърски програми</a:t>
            </a:r>
          </a:p>
          <a:p>
            <a:pPr lvl="1"/>
            <a:r>
              <a:rPr lang="bg-BG" altLang="bg-BG" smtClean="0"/>
              <a:t>Физика на ядрото и елементарните частици</a:t>
            </a:r>
          </a:p>
          <a:p>
            <a:pPr lvl="1"/>
            <a:r>
              <a:rPr lang="bg-BG" altLang="bg-BG" smtClean="0"/>
              <a:t>Медицинска физика</a:t>
            </a:r>
          </a:p>
          <a:p>
            <a:r>
              <a:rPr lang="bg-BG" altLang="bg-BG" smtClean="0"/>
              <a:t>Участие в други магистърски програми във ФзФ, ФМИ, ХФ</a:t>
            </a:r>
          </a:p>
          <a:p>
            <a:pPr lvl="1"/>
            <a:endParaRPr lang="bg-BG" altLang="bg-BG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6B76A-1965-4795-892F-35F694E35DD2}" type="slidenum">
              <a:rPr lang="en-US" altLang="bg-BG" smtClean="0"/>
              <a:pPr/>
              <a:t>11</a:t>
            </a:fld>
            <a:endParaRPr lang="en-US" altLang="bg-BG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228600"/>
            <a:ext cx="8208912" cy="1143000"/>
          </a:xfrm>
        </p:spPr>
        <p:txBody>
          <a:bodyPr/>
          <a:lstStyle/>
          <a:p>
            <a:r>
              <a:rPr lang="bg-BG" altLang="bg-BG" sz="4200" dirty="0" smtClean="0"/>
              <a:t>Обучение на докторанти</a:t>
            </a:r>
            <a:endParaRPr lang="en-US" altLang="bg-BG" sz="4200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lvl="1"/>
            <a:r>
              <a:rPr lang="bg-BG" altLang="bg-BG" smtClean="0"/>
              <a:t>Ядрена физика</a:t>
            </a:r>
          </a:p>
          <a:p>
            <a:pPr lvl="1"/>
            <a:r>
              <a:rPr lang="bg-BG" altLang="bg-BG" smtClean="0"/>
              <a:t>Физика на елементарните частици и високите енергии</a:t>
            </a:r>
          </a:p>
          <a:p>
            <a:pPr lvl="1"/>
            <a:r>
              <a:rPr lang="bg-BG" altLang="bg-BG" smtClean="0"/>
              <a:t>Физика на атомите и молекулите</a:t>
            </a:r>
          </a:p>
          <a:p>
            <a:pPr lvl="1"/>
            <a:r>
              <a:rPr lang="bg-BG" altLang="bg-BG" smtClean="0"/>
              <a:t>Биофизика </a:t>
            </a:r>
          </a:p>
          <a:p>
            <a:pPr lvl="1"/>
            <a:endParaRPr lang="en-US" altLang="bg-BG"/>
          </a:p>
        </p:txBody>
      </p:sp>
      <p:pic>
        <p:nvPicPr>
          <p:cNvPr id="17412" name="Picture 4" descr="l2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40758" y="1905000"/>
            <a:ext cx="2644083" cy="1981200"/>
          </a:xfrm>
        </p:spPr>
      </p:pic>
      <p:pic>
        <p:nvPicPr>
          <p:cNvPr id="17414" name="Picture 6" descr="Doctoranti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42000" y="4038600"/>
            <a:ext cx="2641600" cy="1981200"/>
          </a:xfr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54518-A4E9-4226-8208-C8458551EDBB}" type="slidenum">
              <a:rPr lang="en-US" altLang="bg-BG" smtClean="0"/>
              <a:pPr/>
              <a:t>12</a:t>
            </a:fld>
            <a:endParaRPr lang="en-US" altLang="bg-BG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bg-BG" smtClean="0"/>
              <a:t>Н</a:t>
            </a:r>
            <a:r>
              <a:rPr lang="bg-BG" altLang="bg-BG" smtClean="0"/>
              <a:t>аучни изследвания и научни групи</a:t>
            </a:r>
            <a:endParaRPr lang="en-US" altLang="bg-BG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lvl="1"/>
            <a:r>
              <a:rPr lang="bg-BG" altLang="bg-BG" smtClean="0"/>
              <a:t>Ядрена структура, ядрена спектроскопия </a:t>
            </a:r>
          </a:p>
          <a:p>
            <a:pPr lvl="1"/>
            <a:r>
              <a:rPr lang="bg-BG" altLang="bg-BG" smtClean="0"/>
              <a:t>Физика на елементарните частици </a:t>
            </a:r>
          </a:p>
          <a:p>
            <a:pPr lvl="1"/>
            <a:r>
              <a:rPr lang="bg-BG" altLang="bg-BG" smtClean="0"/>
              <a:t>Дозиметрия, метрология на йонизиращи лъчения, лъчезащита, радиоекология</a:t>
            </a:r>
          </a:p>
          <a:p>
            <a:pPr lvl="1"/>
            <a:r>
              <a:rPr lang="bg-BG" altLang="bg-BG" smtClean="0"/>
              <a:t>Атомни взаимодействия</a:t>
            </a:r>
          </a:p>
          <a:p>
            <a:pPr lvl="1"/>
            <a:r>
              <a:rPr lang="bg-BG" altLang="bg-BG" smtClean="0"/>
              <a:t>Ядрена електроника</a:t>
            </a:r>
          </a:p>
          <a:p>
            <a:pPr lvl="1"/>
            <a:r>
              <a:rPr lang="bg-BG" altLang="bg-BG" smtClean="0"/>
              <a:t>Изчислителна теоретична физика </a:t>
            </a:r>
          </a:p>
          <a:p>
            <a:pPr lvl="1"/>
            <a:r>
              <a:rPr lang="bg-BG" altLang="bg-BG" smtClean="0"/>
              <a:t>Ефект на Мьосбауер</a:t>
            </a:r>
          </a:p>
          <a:p>
            <a:pPr lvl="1"/>
            <a:r>
              <a:rPr lang="bg-BG" altLang="bg-BG" smtClean="0"/>
              <a:t>Биофизика</a:t>
            </a:r>
            <a:endParaRPr lang="en-US" altLang="bg-BG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1F10B-85CB-464D-BFFB-A37703C6F7A4}" type="slidenum">
              <a:rPr lang="en-US" altLang="bg-BG" smtClean="0"/>
              <a:pPr/>
              <a:t>13</a:t>
            </a:fld>
            <a:endParaRPr lang="en-US" altLang="bg-BG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1403350" y="3933056"/>
            <a:ext cx="6121400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bg-BG" altLang="bg-BG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гл. ас. д-р Валери Кочев</a:t>
            </a:r>
          </a:p>
          <a:p>
            <a:r>
              <a:rPr lang="bg-BG" altLang="bg-BG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гл. ас. д-р Елица Павлова</a:t>
            </a:r>
          </a:p>
          <a:p>
            <a:r>
              <a:rPr lang="bg-BG" altLang="bg-BG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д-р Лилия Владимирова</a:t>
            </a:r>
          </a:p>
        </p:txBody>
      </p:sp>
      <p:pic>
        <p:nvPicPr>
          <p:cNvPr id="410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472" y="1916832"/>
            <a:ext cx="3888432" cy="1950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8850" name="Picture 2" descr="D:\Documents\Work_SU\Katedra\Представяне АФ 2013\Bi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999331"/>
            <a:ext cx="3622885" cy="2717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1979712" y="188913"/>
            <a:ext cx="3887787" cy="129698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bg-BG" sz="3600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Група по биофизика</a:t>
            </a:r>
            <a:endParaRPr lang="bg-BG" sz="3600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26729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1600200"/>
            <a:ext cx="8305800" cy="4709120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bg-BG" altLang="bg-BG" sz="2800" b="1" i="1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Биомаркери на окислителния стрес</a:t>
            </a:r>
          </a:p>
          <a:p>
            <a:pPr>
              <a:lnSpc>
                <a:spcPct val="80000"/>
              </a:lnSpc>
            </a:pPr>
            <a:r>
              <a:rPr lang="bg-BG" altLang="bg-BG" sz="2800" b="1" i="1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Патология на биомембраните</a:t>
            </a:r>
          </a:p>
          <a:p>
            <a:pPr>
              <a:lnSpc>
                <a:spcPct val="80000"/>
              </a:lnSpc>
            </a:pPr>
            <a:r>
              <a:rPr lang="bg-BG" altLang="bg-BG" sz="2800" b="1" i="1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Биомембрани и биосензори</a:t>
            </a:r>
          </a:p>
          <a:p>
            <a:pPr>
              <a:lnSpc>
                <a:spcPct val="80000"/>
              </a:lnSpc>
            </a:pPr>
            <a:r>
              <a:rPr lang="bg-BG" altLang="bg-BG" sz="2800" b="1" i="1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Липид-импрегнираните ултрафилтърни мембрани нова моделна мембранна система. Електрохимични свойства</a:t>
            </a:r>
          </a:p>
          <a:p>
            <a:pPr>
              <a:lnSpc>
                <a:spcPct val="80000"/>
              </a:lnSpc>
            </a:pPr>
            <a:r>
              <a:rPr lang="bg-BG" altLang="bg-BG" sz="2800" b="1" i="1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Изследване на кинетиката на адсорбция на белтъчни макромолекули върху твърда подложка</a:t>
            </a:r>
          </a:p>
          <a:p>
            <a:pPr>
              <a:lnSpc>
                <a:spcPct val="80000"/>
              </a:lnSpc>
            </a:pPr>
            <a:r>
              <a:rPr lang="bg-BG" altLang="bg-BG" sz="2800" b="1" i="1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Биофизично изследване на алвеоларен сърфактант</a:t>
            </a:r>
          </a:p>
          <a:p>
            <a:pPr>
              <a:lnSpc>
                <a:spcPct val="80000"/>
              </a:lnSpc>
            </a:pPr>
            <a:r>
              <a:rPr lang="bg-BG" altLang="bg-BG" sz="2800" b="1" i="1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Моделни мембранни системи и взаимодействие с полипептиди</a:t>
            </a:r>
            <a:endParaRPr lang="bg-BG" altLang="bg-BG" sz="28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124" name="WordArt 4"/>
          <p:cNvSpPr>
            <a:spLocks noChangeArrowheads="1" noChangeShapeType="1" noTextEdit="1"/>
          </p:cNvSpPr>
          <p:nvPr/>
        </p:nvSpPr>
        <p:spPr bwMode="auto">
          <a:xfrm>
            <a:off x="2627313" y="188913"/>
            <a:ext cx="3887787" cy="129698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bg-BG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Тематиката днес</a:t>
            </a:r>
          </a:p>
        </p:txBody>
      </p:sp>
    </p:spTree>
    <p:extLst>
      <p:ext uri="{BB962C8B-B14F-4D97-AF65-F5344CB8AC3E}">
        <p14:creationId xmlns:p14="http://schemas.microsoft.com/office/powerpoint/2010/main" val="3656108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539750" y="2060575"/>
            <a:ext cx="8229600" cy="4608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bg-BG" altLang="bg-BG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Електрохимични изследвания на моделни мембранни системи</a:t>
            </a:r>
          </a:p>
          <a:p>
            <a:r>
              <a:rPr lang="bg-BG" altLang="bg-BG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Екология</a:t>
            </a:r>
          </a:p>
          <a:p>
            <a:r>
              <a:rPr lang="bg-BG" altLang="bg-BG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Радиационна биофизика</a:t>
            </a:r>
          </a:p>
          <a:p>
            <a:r>
              <a:rPr lang="bg-BG" altLang="bg-BG" b="1" i="1" dirty="0" err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Импедансна</a:t>
            </a:r>
            <a:r>
              <a:rPr lang="bg-BG" altLang="bg-BG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томография</a:t>
            </a:r>
          </a:p>
          <a:p>
            <a:r>
              <a:rPr lang="bg-BG" altLang="bg-BG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Обработка на изображения при </a:t>
            </a:r>
            <a:r>
              <a:rPr lang="bg-BG" altLang="bg-BG" b="1" i="1" dirty="0" err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импедансна</a:t>
            </a:r>
            <a:r>
              <a:rPr lang="bg-BG" altLang="bg-BG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диагностика</a:t>
            </a:r>
          </a:p>
          <a:p>
            <a:r>
              <a:rPr lang="bg-BG" altLang="bg-BG" b="1" i="1" dirty="0" err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Оксидативен</a:t>
            </a:r>
            <a:r>
              <a:rPr lang="bg-BG" altLang="bg-BG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стрес при патологии</a:t>
            </a:r>
          </a:p>
        </p:txBody>
      </p:sp>
      <p:sp>
        <p:nvSpPr>
          <p:cNvPr id="2054" name="WordArt 6"/>
          <p:cNvSpPr>
            <a:spLocks noChangeArrowheads="1" noChangeShapeType="1" noTextEdit="1"/>
          </p:cNvSpPr>
          <p:nvPr/>
        </p:nvSpPr>
        <p:spPr bwMode="auto">
          <a:xfrm>
            <a:off x="2195513" y="188913"/>
            <a:ext cx="4679950" cy="135096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bg-BG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Бъдещи изследвания</a:t>
            </a:r>
          </a:p>
        </p:txBody>
      </p:sp>
    </p:spTree>
    <p:extLst>
      <p:ext uri="{BB962C8B-B14F-4D97-AF65-F5344CB8AC3E}">
        <p14:creationId xmlns:p14="http://schemas.microsoft.com/office/powerpoint/2010/main" val="1112456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D:\Documents\Desktop\Molecules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9" t="3488" r="19227" b="10707"/>
          <a:stretch/>
        </p:blipFill>
        <p:spPr bwMode="auto">
          <a:xfrm>
            <a:off x="6511548" y="1700808"/>
            <a:ext cx="2632452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err="1" smtClean="0"/>
              <a:t>Симулации</a:t>
            </a:r>
            <a:r>
              <a:rPr lang="ru-RU" sz="2400" dirty="0" smtClean="0"/>
              <a:t> на взаимодействия на </a:t>
            </a:r>
            <a:r>
              <a:rPr lang="ru-RU" sz="2400" dirty="0" err="1" smtClean="0"/>
              <a:t>биологични</a:t>
            </a:r>
            <a:r>
              <a:rPr lang="ru-RU" sz="2400" dirty="0" smtClean="0"/>
              <a:t> </a:t>
            </a:r>
            <a:r>
              <a:rPr lang="ru-RU" sz="2400" dirty="0" err="1" smtClean="0"/>
              <a:t>молекули</a:t>
            </a:r>
            <a:r>
              <a:rPr lang="ru-RU" sz="2400" dirty="0" smtClean="0"/>
              <a:t> и </a:t>
            </a:r>
            <a:r>
              <a:rPr lang="ru-RU" sz="2400" dirty="0" err="1" smtClean="0"/>
              <a:t>системи</a:t>
            </a:r>
            <a:r>
              <a:rPr lang="ru-RU" sz="2400" dirty="0" smtClean="0"/>
              <a:t>: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spin-off </a:t>
            </a:r>
            <a:r>
              <a:rPr lang="bg-BG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от физиката на елементарните частици</a:t>
            </a:r>
            <a:endParaRPr lang="bg-BG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628800"/>
            <a:ext cx="6336704" cy="3240360"/>
          </a:xfrm>
        </p:spPr>
        <p:txBody>
          <a:bodyPr>
            <a:normAutofit fontScale="70000" lnSpcReduction="20000"/>
          </a:bodyPr>
          <a:lstStyle/>
          <a:p>
            <a:r>
              <a:rPr lang="bg-BG" dirty="0" smtClean="0"/>
              <a:t>Молекулярна динамика – големи системи с милиони атоми. Изискват паралелни изчисления  </a:t>
            </a:r>
            <a:r>
              <a:rPr lang="bg-BG" dirty="0"/>
              <a:t>и</a:t>
            </a:r>
            <a:r>
              <a:rPr lang="bg-BG" dirty="0" smtClean="0"/>
              <a:t> мощни компютърни системи → интердисциплинарни изследвания съвместно с ИМБ и ИИТ на БАН</a:t>
            </a:r>
          </a:p>
          <a:p>
            <a:r>
              <a:rPr lang="bg-BG" dirty="0" smtClean="0"/>
              <a:t>Клъстери</a:t>
            </a:r>
            <a:r>
              <a:rPr lang="en-US" dirty="0" smtClean="0"/>
              <a:t> </a:t>
            </a:r>
            <a:r>
              <a:rPr lang="bg-BG" dirty="0" smtClean="0"/>
              <a:t>за паралелни изчисления:   </a:t>
            </a:r>
            <a:r>
              <a:rPr lang="en-US" dirty="0" smtClean="0"/>
              <a:t>PHYSON,</a:t>
            </a:r>
            <a:r>
              <a:rPr lang="bg-BG" dirty="0" smtClean="0"/>
              <a:t> </a:t>
            </a:r>
            <a:r>
              <a:rPr lang="en-US" dirty="0" smtClean="0"/>
              <a:t>BIOSIM</a:t>
            </a:r>
          </a:p>
          <a:p>
            <a:r>
              <a:rPr lang="bg-BG" dirty="0" err="1" smtClean="0"/>
              <a:t>Суперкомпютър</a:t>
            </a:r>
            <a:r>
              <a:rPr lang="bg-BG" dirty="0" smtClean="0"/>
              <a:t> </a:t>
            </a:r>
            <a:r>
              <a:rPr lang="en-US" dirty="0" smtClean="0"/>
              <a:t>IBM BG/P – 8000 CPU (</a:t>
            </a:r>
            <a:r>
              <a:rPr lang="bg-BG" dirty="0" smtClean="0"/>
              <a:t>разработване на нови алгоритми и кодове за високопроизводителни  изчисления</a:t>
            </a:r>
            <a:r>
              <a:rPr lang="en-US" dirty="0" smtClean="0"/>
              <a:t>) </a:t>
            </a:r>
            <a:endParaRPr lang="bg-BG" dirty="0" smtClean="0"/>
          </a:p>
          <a:p>
            <a:pPr marL="0" indent="0">
              <a:buNone/>
            </a:pPr>
            <a:endParaRPr lang="bg-BG" dirty="0" smtClean="0"/>
          </a:p>
          <a:p>
            <a:endParaRPr lang="bg-BG" dirty="0" smtClean="0"/>
          </a:p>
          <a:p>
            <a:endParaRPr lang="bg-BG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827584" y="4632244"/>
            <a:ext cx="3456384" cy="2027845"/>
          </a:xfrm>
          <a:prstGeom prst="rect">
            <a:avLst/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400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90000"/>
              </a:lnSpc>
            </a:pPr>
            <a:r>
              <a:rPr lang="en-US" altLang="bg-BG" kern="0" dirty="0" smtClean="0"/>
              <a:t>Blue Gene/P</a:t>
            </a:r>
          </a:p>
          <a:p>
            <a:pPr marL="0" indent="0">
              <a:lnSpc>
                <a:spcPct val="90000"/>
              </a:lnSpc>
            </a:pPr>
            <a:r>
              <a:rPr lang="en-US" altLang="bg-BG" kern="0" dirty="0" smtClean="0"/>
              <a:t>Hardware:</a:t>
            </a:r>
          </a:p>
          <a:p>
            <a:pPr marL="457200" lvl="1" indent="0">
              <a:lnSpc>
                <a:spcPct val="90000"/>
              </a:lnSpc>
            </a:pPr>
            <a:r>
              <a:rPr lang="en-US" altLang="bg-BG" kern="0" dirty="0" smtClean="0"/>
              <a:t>2 racks;</a:t>
            </a:r>
          </a:p>
          <a:p>
            <a:pPr marL="457200" lvl="1" indent="0">
              <a:lnSpc>
                <a:spcPct val="90000"/>
              </a:lnSpc>
            </a:pPr>
            <a:r>
              <a:rPr lang="en-US" altLang="bg-BG" kern="0" dirty="0" smtClean="0"/>
              <a:t>8196 cores; </a:t>
            </a:r>
          </a:p>
          <a:p>
            <a:pPr marL="457200" lvl="1" indent="0">
              <a:lnSpc>
                <a:spcPct val="90000"/>
              </a:lnSpc>
            </a:pPr>
            <a:r>
              <a:rPr lang="en-US" altLang="bg-BG" kern="0" dirty="0" smtClean="0"/>
              <a:t>2048 x </a:t>
            </a:r>
            <a:r>
              <a:rPr lang="en-US" altLang="ja-JP" kern="0" dirty="0" smtClean="0">
                <a:ea typeface="ＭＳ Ｐゴシック" pitchFamily="34" charset="-128"/>
              </a:rPr>
              <a:t>IBM</a:t>
            </a:r>
            <a:r>
              <a:rPr lang="bg-BG" altLang="ja-JP" kern="0" dirty="0" smtClean="0"/>
              <a:t>® </a:t>
            </a:r>
            <a:r>
              <a:rPr lang="bg-BG" altLang="ja-JP" kern="0" dirty="0" err="1" smtClean="0"/>
              <a:t>PowerPC</a:t>
            </a:r>
            <a:r>
              <a:rPr lang="bg-BG" altLang="ja-JP" kern="0" dirty="0" smtClean="0"/>
              <a:t>® 450 850 </a:t>
            </a:r>
            <a:r>
              <a:rPr lang="bg-BG" altLang="ja-JP" kern="0" dirty="0" err="1" smtClean="0"/>
              <a:t>MHz</a:t>
            </a:r>
            <a:r>
              <a:rPr lang="bg-BG" altLang="ja-JP" kern="0" dirty="0" smtClean="0"/>
              <a:t> </a:t>
            </a:r>
            <a:r>
              <a:rPr lang="en-US" altLang="ja-JP" kern="0" dirty="0" smtClean="0">
                <a:ea typeface="ＭＳ Ｐゴシック" pitchFamily="34" charset="-128"/>
              </a:rPr>
              <a:t>&amp; 2GB DDR2</a:t>
            </a:r>
          </a:p>
          <a:p>
            <a:pPr marL="457200" lvl="1" indent="0">
              <a:lnSpc>
                <a:spcPct val="90000"/>
              </a:lnSpc>
            </a:pPr>
            <a:r>
              <a:rPr lang="en-US" altLang="bg-BG" kern="0" dirty="0" smtClean="0"/>
              <a:t>Communication network 5.1 GB/s</a:t>
            </a:r>
          </a:p>
          <a:p>
            <a:pPr marL="457200" lvl="1" indent="0">
              <a:lnSpc>
                <a:spcPct val="90000"/>
              </a:lnSpc>
            </a:pPr>
            <a:endParaRPr lang="en-US" altLang="bg-BG" kern="0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90000"/>
              </a:lnSpc>
            </a:pPr>
            <a:r>
              <a:rPr lang="en-US" altLang="bg-BG" kern="0" dirty="0" smtClean="0">
                <a:solidFill>
                  <a:srgbClr val="EBFFFF"/>
                </a:solidFill>
              </a:rPr>
              <a:t>MD Software:</a:t>
            </a:r>
          </a:p>
          <a:p>
            <a:pPr marL="457200" lvl="1" indent="0">
              <a:lnSpc>
                <a:spcPct val="90000"/>
              </a:lnSpc>
            </a:pPr>
            <a:r>
              <a:rPr lang="en-US" altLang="bg-BG" kern="0" dirty="0" smtClean="0">
                <a:solidFill>
                  <a:srgbClr val="EBFFFF"/>
                </a:solidFill>
              </a:rPr>
              <a:t>NAMD</a:t>
            </a:r>
            <a:r>
              <a:rPr lang="en-US" altLang="bg-BG" kern="0" dirty="0" smtClean="0"/>
              <a:t>		</a:t>
            </a:r>
            <a:r>
              <a:rPr lang="en-US" altLang="bg-BG" kern="0" dirty="0" smtClean="0">
                <a:solidFill>
                  <a:srgbClr val="00FF00"/>
                </a:solidFill>
              </a:rPr>
              <a:t>installed</a:t>
            </a:r>
          </a:p>
          <a:p>
            <a:pPr marL="457200" lvl="1" indent="0">
              <a:lnSpc>
                <a:spcPct val="90000"/>
              </a:lnSpc>
            </a:pPr>
            <a:r>
              <a:rPr lang="en-US" altLang="bg-BG" kern="0" dirty="0" smtClean="0">
                <a:solidFill>
                  <a:srgbClr val="EBFFFF"/>
                </a:solidFill>
              </a:rPr>
              <a:t>GROMACS 4	installation in process</a:t>
            </a:r>
          </a:p>
          <a:p>
            <a:pPr marL="457200" lvl="1" indent="0">
              <a:lnSpc>
                <a:spcPct val="90000"/>
              </a:lnSpc>
            </a:pPr>
            <a:r>
              <a:rPr lang="en-US" altLang="bg-BG" kern="0" dirty="0" smtClean="0">
                <a:solidFill>
                  <a:srgbClr val="EBFFFF"/>
                </a:solidFill>
              </a:rPr>
              <a:t>CPMD	installation in process</a:t>
            </a:r>
            <a:endParaRPr lang="bg-BG" altLang="bg-BG" kern="0" dirty="0">
              <a:solidFill>
                <a:srgbClr val="EBFFFF"/>
              </a:solidFill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6" r="3081" b="24066"/>
          <a:stretch>
            <a:fillRect/>
          </a:stretch>
        </p:blipFill>
        <p:spPr bwMode="auto">
          <a:xfrm>
            <a:off x="5292080" y="4497498"/>
            <a:ext cx="2712431" cy="22973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0620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28600"/>
            <a:ext cx="7772400" cy="824136"/>
          </a:xfrm>
        </p:spPr>
        <p:txBody>
          <a:bodyPr/>
          <a:lstStyle/>
          <a:p>
            <a:r>
              <a:rPr lang="bg-BG" dirty="0" smtClean="0"/>
              <a:t>Основни теми</a:t>
            </a:r>
            <a:br>
              <a:rPr lang="bg-BG" dirty="0" smtClean="0"/>
            </a:b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908720"/>
            <a:ext cx="7272808" cy="4248472"/>
          </a:xfrm>
        </p:spPr>
        <p:txBody>
          <a:bodyPr>
            <a:normAutofit fontScale="77500" lnSpcReduction="20000"/>
          </a:bodyPr>
          <a:lstStyle/>
          <a:p>
            <a:r>
              <a:rPr lang="bg-BG" dirty="0" smtClean="0"/>
              <a:t>Свързване на </a:t>
            </a:r>
            <a:r>
              <a:rPr lang="bg-BG" dirty="0" err="1" smtClean="0"/>
              <a:t>интерферон</a:t>
            </a:r>
            <a:r>
              <a:rPr lang="bg-BG" dirty="0" smtClean="0"/>
              <a:t> гама с извънклетъчния му рецептор – цел потискане на активността му </a:t>
            </a:r>
          </a:p>
          <a:p>
            <a:r>
              <a:rPr lang="bg-BG" dirty="0" smtClean="0"/>
              <a:t>Изследване на формирането на имунен отклик – свойства на </a:t>
            </a:r>
            <a:r>
              <a:rPr lang="en-US" dirty="0" smtClean="0"/>
              <a:t>MHC</a:t>
            </a:r>
            <a:r>
              <a:rPr lang="bg-BG" dirty="0" smtClean="0"/>
              <a:t> (Главен комплекс на </a:t>
            </a:r>
            <a:r>
              <a:rPr lang="bg-BG" dirty="0" err="1" smtClean="0"/>
              <a:t>тъканна</a:t>
            </a:r>
            <a:r>
              <a:rPr lang="bg-BG" dirty="0" smtClean="0"/>
              <a:t> съвместимост ) – изследвания свързани с разработване на ваксини</a:t>
            </a:r>
          </a:p>
          <a:p>
            <a:r>
              <a:rPr lang="bg-BG" dirty="0" smtClean="0"/>
              <a:t>Моделиране на работата на </a:t>
            </a:r>
            <a:r>
              <a:rPr lang="bg-BG" dirty="0" err="1" smtClean="0"/>
              <a:t>рибозомата</a:t>
            </a:r>
            <a:r>
              <a:rPr lang="bg-BG" dirty="0" smtClean="0"/>
              <a:t> </a:t>
            </a:r>
          </a:p>
          <a:p>
            <a:r>
              <a:rPr lang="bg-BG" dirty="0" smtClean="0"/>
              <a:t>Нагъване на белтъци – изследване на свойствата на </a:t>
            </a:r>
            <a:r>
              <a:rPr lang="bg-BG" dirty="0" err="1" smtClean="0"/>
              <a:t>прионите</a:t>
            </a:r>
            <a:r>
              <a:rPr lang="bg-BG" dirty="0" smtClean="0"/>
              <a:t> (причинител на луда крава и ред други заболявания)</a:t>
            </a:r>
            <a:endParaRPr lang="bg-BG" dirty="0"/>
          </a:p>
        </p:txBody>
      </p:sp>
      <p:sp>
        <p:nvSpPr>
          <p:cNvPr id="6" name="TextBox 5"/>
          <p:cNvSpPr txBox="1"/>
          <p:nvPr/>
        </p:nvSpPr>
        <p:spPr>
          <a:xfrm>
            <a:off x="1289720" y="4975200"/>
            <a:ext cx="38331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dirty="0" smtClean="0"/>
              <a:t>доц. д-р </a:t>
            </a:r>
            <a:r>
              <a:rPr lang="bg-BG" dirty="0" err="1" smtClean="0"/>
              <a:t>Леандър</a:t>
            </a:r>
            <a:r>
              <a:rPr lang="bg-BG" dirty="0" smtClean="0"/>
              <a:t> </a:t>
            </a:r>
            <a:r>
              <a:rPr lang="bg-BG" dirty="0" err="1" smtClean="0"/>
              <a:t>Литов</a:t>
            </a:r>
            <a:endParaRPr lang="bg-BG" dirty="0" smtClean="0"/>
          </a:p>
          <a:p>
            <a:r>
              <a:rPr lang="bg-BG" dirty="0" smtClean="0"/>
              <a:t>гл.ас. д-р Пейчо Петков</a:t>
            </a:r>
          </a:p>
          <a:p>
            <a:r>
              <a:rPr lang="bg-BG" dirty="0" smtClean="0"/>
              <a:t>+ докторанти и дипломанти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27775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err="1" smtClean="0"/>
              <a:t>Мьосбауерова</a:t>
            </a:r>
            <a:r>
              <a:rPr lang="bg-BG" dirty="0" smtClean="0"/>
              <a:t> спектроскопия</a:t>
            </a:r>
            <a:endParaRPr lang="bg-BG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15616" y="1772816"/>
            <a:ext cx="7704856" cy="4752528"/>
          </a:xfrm>
        </p:spPr>
        <p:txBody>
          <a:bodyPr wrap="square">
            <a:noAutofit/>
          </a:bodyPr>
          <a:lstStyle/>
          <a:p>
            <a:r>
              <a:rPr lang="bg-BG" sz="2300" dirty="0"/>
              <a:t>Към групата по Ефект на </a:t>
            </a:r>
            <a:r>
              <a:rPr lang="bg-BG" sz="2300" dirty="0" err="1"/>
              <a:t>Мьосбауер</a:t>
            </a:r>
            <a:r>
              <a:rPr lang="bg-BG" sz="2300" dirty="0"/>
              <a:t> и </a:t>
            </a:r>
            <a:r>
              <a:rPr lang="bg-BG" sz="2300" dirty="0" err="1"/>
              <a:t>Мьосбауерова</a:t>
            </a:r>
            <a:r>
              <a:rPr lang="bg-BG" sz="2300" dirty="0"/>
              <a:t> спектроскопия в катедра Атомна физика работят: доц. д-р Венцислав Русанов Янков, доц. д-р Иван </a:t>
            </a:r>
            <a:r>
              <a:rPr lang="bg-BG" sz="2300" dirty="0" err="1"/>
              <a:t>Манджуков</a:t>
            </a:r>
            <a:r>
              <a:rPr lang="bg-BG" sz="2300" dirty="0"/>
              <a:t>, д-р Виктор Гущеров.</a:t>
            </a:r>
          </a:p>
          <a:p>
            <a:r>
              <a:rPr lang="bg-BG" sz="2300" dirty="0"/>
              <a:t>Активно сътрудничат с групата: доц. д-р Илко Русинов (взаимодействие на атомни и молекулярни снопове), д-р Светослав Станков (</a:t>
            </a:r>
            <a:r>
              <a:rPr lang="bg-BG" sz="2300" dirty="0" err="1"/>
              <a:t>синхротронно</a:t>
            </a:r>
            <a:r>
              <a:rPr lang="bg-BG" sz="2300" dirty="0"/>
              <a:t> лъчение, </a:t>
            </a:r>
            <a:r>
              <a:rPr lang="en-US" sz="2300" dirty="0"/>
              <a:t>ESRF</a:t>
            </a:r>
            <a:r>
              <a:rPr lang="ru-RU" sz="2300" dirty="0"/>
              <a:t>, </a:t>
            </a:r>
            <a:r>
              <a:rPr lang="bg-BG" sz="2300" dirty="0"/>
              <a:t>Гренобъл, Франция), доц. д-р Людмил Цанков (компютърна обработка и интерпретация на </a:t>
            </a:r>
            <a:r>
              <a:rPr lang="bg-BG" sz="2300" dirty="0" err="1"/>
              <a:t>Мьосбауерови</a:t>
            </a:r>
            <a:r>
              <a:rPr lang="bg-BG" sz="2300" dirty="0"/>
              <a:t> спектри) и д-р Венелин Ангелов (ядрена електроника и </a:t>
            </a:r>
            <a:r>
              <a:rPr lang="bg-BG" sz="2300" dirty="0" err="1"/>
              <a:t>Мьосбауерово</a:t>
            </a:r>
            <a:r>
              <a:rPr lang="bg-BG" sz="2300" dirty="0"/>
              <a:t> </a:t>
            </a:r>
            <a:r>
              <a:rPr lang="bg-BG" sz="2300" dirty="0" err="1"/>
              <a:t>приборо-строене</a:t>
            </a:r>
            <a:r>
              <a:rPr lang="bg-BG" sz="2300" dirty="0"/>
              <a:t>, Хайделберг, Германия</a:t>
            </a:r>
            <a:r>
              <a:rPr lang="bg-BG" sz="2300" dirty="0" smtClean="0"/>
              <a:t>).</a:t>
            </a:r>
            <a:endParaRPr lang="bg-BG" sz="23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88B2B-6AD4-43EB-8FDB-03540C6C5DDE}" type="slidenum">
              <a:rPr lang="en-US" altLang="bg-BG" smtClean="0"/>
              <a:pPr/>
              <a:t>19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619098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4B27-5713-4A37-88C2-2F9DC3085BB2}" type="slidenum">
              <a:rPr lang="en-US" altLang="bg-BG" smtClean="0"/>
              <a:pPr/>
              <a:t>2</a:t>
            </a:fld>
            <a:endParaRPr lang="en-US" altLang="bg-BG"/>
          </a:p>
        </p:txBody>
      </p:sp>
      <p:pic>
        <p:nvPicPr>
          <p:cNvPr id="30722" name="Picture 2" descr="CCI000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26" b="2435"/>
          <a:stretch>
            <a:fillRect/>
          </a:stretch>
        </p:blipFill>
        <p:spPr bwMode="auto">
          <a:xfrm>
            <a:off x="539750" y="1628775"/>
            <a:ext cx="8497888" cy="4957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403648" y="368300"/>
            <a:ext cx="784702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bg-BG" altLang="bg-BG" sz="4400" dirty="0" smtClean="0">
                <a:latin typeface="Arial Black" pitchFamily="34" charset="0"/>
              </a:rPr>
              <a:t>Началото е през 1946 г.</a:t>
            </a:r>
            <a:endParaRPr lang="bg-BG" altLang="bg-BG" sz="4400" dirty="0">
              <a:latin typeface="Arial Black" pitchFamily="34" charset="0"/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1042988" y="4365625"/>
            <a:ext cx="7777162" cy="719138"/>
          </a:xfrm>
          <a:prstGeom prst="rect">
            <a:avLst/>
          </a:prstGeom>
          <a:noFill/>
          <a:ln w="3810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sp>
        <p:nvSpPr>
          <p:cNvPr id="30727" name="Line 7"/>
          <p:cNvSpPr>
            <a:spLocks noChangeShapeType="1"/>
          </p:cNvSpPr>
          <p:nvPr/>
        </p:nvSpPr>
        <p:spPr bwMode="auto">
          <a:xfrm>
            <a:off x="4067175" y="6381750"/>
            <a:ext cx="3313113" cy="0"/>
          </a:xfrm>
          <a:prstGeom prst="line">
            <a:avLst/>
          </a:prstGeom>
          <a:noFill/>
          <a:ln w="38100" cap="sq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DB6D6-2EE4-41E7-A69A-2F9487005085}" type="slidenum">
              <a:rPr lang="en-US" altLang="bg-BG" smtClean="0"/>
              <a:pPr/>
              <a:t>20</a:t>
            </a:fld>
            <a:endParaRPr lang="en-US" altLang="bg-BG"/>
          </a:p>
        </p:txBody>
      </p:sp>
      <p:pic>
        <p:nvPicPr>
          <p:cNvPr id="73730" name="Picture 2" descr="D:\Documents\Work_SU\Katedra\Представяне АФ 2013\Moss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88640"/>
            <a:ext cx="3384376" cy="2538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1" name="Picture 3" descr="D:\Documents\Work_SU\Katedra\Представяне АФ 2013\Moss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052736"/>
            <a:ext cx="3384376" cy="2538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2" name="Picture 4" descr="D:\Documents\Work_SU\Katedra\Представяне АФ 2013\Moss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233" y="2726775"/>
            <a:ext cx="3024903" cy="2268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3" name="Picture 5" descr="D:\Documents\Work_SU\Katedra\Представяне АФ 2013\Moss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794" y="3068961"/>
            <a:ext cx="4283158" cy="321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84620" y="175856"/>
            <a:ext cx="3075792" cy="1125051"/>
          </a:xfrm>
          <a:prstGeom prst="rect">
            <a:avLst/>
          </a:prstGeom>
          <a:noFill/>
        </p:spPr>
        <p:txBody>
          <a:bodyPr wrap="square" rtlCol="0">
            <a:normAutofit fontScale="85000" lnSpcReduction="10000"/>
          </a:bodyPr>
          <a:lstStyle/>
          <a:p>
            <a:r>
              <a:rPr kumimoji="0" lang="bg-BG" kern="0" dirty="0" smtClean="0"/>
              <a:t>Промени </a:t>
            </a:r>
            <a:r>
              <a:rPr kumimoji="0" lang="bg-BG" kern="0" dirty="0"/>
              <a:t>в молекулярни кристали под действието на светлина</a:t>
            </a:r>
            <a:endParaRPr lang="bg-BG" dirty="0"/>
          </a:p>
        </p:txBody>
      </p:sp>
      <p:sp>
        <p:nvSpPr>
          <p:cNvPr id="3" name="TextBox 2"/>
          <p:cNvSpPr txBox="1"/>
          <p:nvPr/>
        </p:nvSpPr>
        <p:spPr>
          <a:xfrm>
            <a:off x="971601" y="1455187"/>
            <a:ext cx="2376264" cy="1037709"/>
          </a:xfrm>
          <a:prstGeom prst="rect">
            <a:avLst/>
          </a:prstGeom>
          <a:noFill/>
        </p:spPr>
        <p:txBody>
          <a:bodyPr wrap="square" rtlCol="0">
            <a:normAutofit fontScale="77500" lnSpcReduction="20000"/>
          </a:bodyPr>
          <a:lstStyle/>
          <a:p>
            <a:r>
              <a:rPr kumimoji="0" lang="bg-BG" kern="0" dirty="0" smtClean="0"/>
              <a:t>Нови </a:t>
            </a:r>
            <a:r>
              <a:rPr kumimoji="0" lang="bg-BG" kern="0" dirty="0"/>
              <a:t>магнитни материали, </a:t>
            </a:r>
            <a:r>
              <a:rPr kumimoji="0" lang="bg-BG" kern="0" dirty="0" err="1"/>
              <a:t>ферити</a:t>
            </a:r>
            <a:r>
              <a:rPr kumimoji="0" lang="bg-BG" kern="0" dirty="0"/>
              <a:t> и специални стомани</a:t>
            </a:r>
            <a:endParaRPr lang="bg-BG" dirty="0"/>
          </a:p>
        </p:txBody>
      </p:sp>
      <p:sp>
        <p:nvSpPr>
          <p:cNvPr id="4" name="Rectangle 3"/>
          <p:cNvSpPr/>
          <p:nvPr/>
        </p:nvSpPr>
        <p:spPr>
          <a:xfrm>
            <a:off x="1475656" y="5278203"/>
            <a:ext cx="3366503" cy="1008113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r>
              <a:rPr kumimoji="0" lang="bg-BG" kern="0" dirty="0" smtClean="0"/>
              <a:t>Изследване </a:t>
            </a:r>
            <a:r>
              <a:rPr kumimoji="0" lang="bg-BG" kern="0" dirty="0"/>
              <a:t>на желязо-съдържащите пигменти, с които </a:t>
            </a:r>
            <a:r>
              <a:rPr kumimoji="0" lang="bg-BG" kern="0" dirty="0" smtClean="0"/>
              <a:t>се отпечатват доларовите </a:t>
            </a:r>
            <a:r>
              <a:rPr kumimoji="0" lang="bg-BG" kern="0" dirty="0"/>
              <a:t>банкноти. Възможно е идентифициране на </a:t>
            </a:r>
            <a:r>
              <a:rPr kumimoji="0" lang="bg-BG" kern="0" dirty="0" smtClean="0"/>
              <a:t>фалшификатите.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20602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44" y="162264"/>
            <a:ext cx="91440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bg-BG" sz="3200" b="1" kern="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Група по ядрена физика</a:t>
            </a:r>
            <a:endParaRPr lang="en-US" sz="3200" b="1" kern="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827584" y="1091039"/>
            <a:ext cx="4572000" cy="168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normAutofit fontScale="92500" lnSpcReduction="10000"/>
          </a:bodyPr>
          <a:lstStyle/>
          <a:p>
            <a:pPr algn="ctr" fontAlgn="base">
              <a:spcAft>
                <a:spcPts val="500"/>
              </a:spcAft>
            </a:pPr>
            <a:r>
              <a:rPr lang="bg-BG" sz="2000" u="sng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Постоянни</a:t>
            </a:r>
            <a:endParaRPr lang="en-US" sz="20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base"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bg-BG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доц. </a:t>
            </a:r>
            <a:r>
              <a:rPr lang="bg-BG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дфзн</a:t>
            </a:r>
            <a:r>
              <a:rPr lang="bg-BG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Георги </a:t>
            </a:r>
            <a:r>
              <a:rPr lang="bg-BG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Райновски</a:t>
            </a:r>
            <a:endParaRPr lang="bg-BG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base"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bg-BG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доц. д-р Калин Гладнишки</a:t>
            </a:r>
            <a:endParaRPr lang="en-US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base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bg-BG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доц. д-р Мирослав Данчев (кат. ЯТЕ)</a:t>
            </a:r>
            <a:endParaRPr lang="en-US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5184068" y="654137"/>
            <a:ext cx="4032448" cy="1818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pPr algn="ctr" fontAlgn="base">
              <a:spcAft>
                <a:spcPts val="500"/>
              </a:spcAft>
            </a:pPr>
            <a:r>
              <a:rPr lang="bg-BG" u="sng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Студенти</a:t>
            </a:r>
            <a:endParaRPr lang="en-US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base"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bg-BG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Антоанета Дамянова </a:t>
            </a:r>
            <a:r>
              <a:rPr lang="en-US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bg-BG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групата </a:t>
            </a:r>
            <a:r>
              <a:rPr lang="en-US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2009 /11) </a:t>
            </a:r>
            <a:endParaRPr lang="bg-BG" sz="1400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base"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bg-BG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Дойчо Карагьозов </a:t>
            </a:r>
            <a:r>
              <a:rPr lang="en-US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bg-BG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групата</a:t>
            </a:r>
            <a:r>
              <a:rPr lang="en-US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2009/11)</a:t>
            </a:r>
            <a:endParaRPr lang="bg-BG" sz="14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base"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Rositca</a:t>
            </a:r>
            <a:r>
              <a:rPr lang="en-US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Topchiyska</a:t>
            </a:r>
            <a:r>
              <a:rPr lang="en-US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bg-BG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групата</a:t>
            </a:r>
            <a:r>
              <a:rPr lang="en-US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2009/11)</a:t>
            </a:r>
            <a:endParaRPr lang="bg-BG" sz="1400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base"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Vasil</a:t>
            </a:r>
            <a:r>
              <a:rPr lang="en-US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Karajonchev</a:t>
            </a:r>
            <a:r>
              <a:rPr lang="en-US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bg-BG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групата</a:t>
            </a:r>
            <a:r>
              <a:rPr lang="en-US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2012/</a:t>
            </a:r>
            <a:r>
              <a:rPr lang="bg-BG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r>
              <a:rPr lang="en-US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bg-BG" sz="14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base"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Maria </a:t>
            </a:r>
            <a:r>
              <a:rPr lang="en-US" sz="1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Trichkova</a:t>
            </a:r>
            <a:r>
              <a:rPr lang="en-US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bg-BG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групата</a:t>
            </a:r>
            <a:r>
              <a:rPr lang="en-US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en-US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2012)</a:t>
            </a:r>
            <a:endParaRPr lang="bg-BG" sz="14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base"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bg-BG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Диана </a:t>
            </a:r>
            <a:r>
              <a:rPr lang="bg-BG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Кочева </a:t>
            </a:r>
            <a:r>
              <a:rPr lang="bg-BG" sz="1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 групата от 2013)</a:t>
            </a:r>
            <a:endParaRPr lang="en-US" sz="1400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 bwMode="auto">
          <a:xfrm>
            <a:off x="899592" y="2780927"/>
            <a:ext cx="8151893" cy="2520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normAutofit fontScale="70000" lnSpcReduction="20000"/>
          </a:bodyPr>
          <a:lstStyle/>
          <a:p>
            <a:pPr algn="ctr" fontAlgn="base">
              <a:spcAft>
                <a:spcPts val="500"/>
              </a:spcAft>
            </a:pPr>
            <a:r>
              <a:rPr lang="bg-BG" sz="2200" u="sng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Основни изследователски задачи</a:t>
            </a:r>
            <a:r>
              <a:rPr lang="en-US" sz="2200" u="sng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22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 fontAlgn="base">
              <a:spcAft>
                <a:spcPts val="250"/>
              </a:spcAft>
            </a:pPr>
            <a:r>
              <a:rPr lang="bg-BG" sz="2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Експериментално изследване на структурата на атомните ядра</a:t>
            </a:r>
          </a:p>
          <a:p>
            <a:pPr marL="285750" indent="-285750" fontAlgn="base"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bg-BG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Запазването и нарушаването на ядрените симетрии свързани ориентацията на ъгловия момент (магнитни и </a:t>
            </a:r>
            <a:r>
              <a:rPr lang="bg-BG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хирални</a:t>
            </a:r>
            <a:r>
              <a:rPr lang="bg-BG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ротационни ивици) и симетриите на </a:t>
            </a:r>
            <a:r>
              <a:rPr lang="bg-BG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квадруполната</a:t>
            </a:r>
            <a:r>
              <a:rPr lang="bg-BG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колективност (О(6) – </a:t>
            </a:r>
            <a:r>
              <a:rPr lang="en-US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U(5) – SU(3));</a:t>
            </a:r>
            <a:endParaRPr lang="bg-BG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base"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bg-BG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Двуфлуидната</a:t>
            </a:r>
            <a:r>
              <a:rPr lang="bg-BG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природа на атомното ядро – състояния със смесена протон-неутронна симетрия;</a:t>
            </a:r>
          </a:p>
          <a:p>
            <a:pPr marL="285750" indent="-285750" fontAlgn="base"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bg-BG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Фазови преходи в </a:t>
            </a:r>
            <a:r>
              <a:rPr lang="bg-BG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крайномерни</a:t>
            </a:r>
            <a:r>
              <a:rPr lang="bg-BG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системи – </a:t>
            </a:r>
            <a:r>
              <a:rPr lang="en-US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X(5) </a:t>
            </a:r>
            <a:r>
              <a:rPr lang="bg-BG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симетрия;</a:t>
            </a:r>
          </a:p>
          <a:p>
            <a:pPr marL="285750" indent="-285750" fontAlgn="base"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bg-BG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Баланс между колективни и </a:t>
            </a:r>
            <a:r>
              <a:rPr lang="bg-BG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еночастични</a:t>
            </a:r>
            <a:r>
              <a:rPr lang="bg-BG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възбуждания – измерване на магнитни моменти на възбудени ядрени състояния;  </a:t>
            </a:r>
            <a:endParaRPr lang="en-US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31640" y="5157192"/>
            <a:ext cx="7704856" cy="1236236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spcAft>
                <a:spcPts val="1000"/>
              </a:spcAft>
            </a:pPr>
            <a:r>
              <a:rPr lang="bg-BG" sz="2200" u="sng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Международно сътрудничество</a:t>
            </a:r>
            <a:r>
              <a:rPr lang="en-US" sz="2200" u="sng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bg-BG" sz="2200" u="sng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bg-BG" sz="2200" dirty="0" smtClean="0">
                <a:solidFill>
                  <a:schemeClr val="accent2">
                    <a:lumMod val="50000"/>
                  </a:schemeClr>
                </a:solidFill>
              </a:rPr>
              <a:t>ТУ </a:t>
            </a:r>
            <a:r>
              <a:rPr lang="bg-BG" sz="2200" dirty="0" err="1" smtClean="0">
                <a:solidFill>
                  <a:schemeClr val="accent2">
                    <a:lumMod val="50000"/>
                  </a:schemeClr>
                </a:solidFill>
              </a:rPr>
              <a:t>Дармщадт</a:t>
            </a:r>
            <a:r>
              <a:rPr lang="bg-BG" sz="2200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GSI (</a:t>
            </a:r>
            <a:r>
              <a:rPr lang="bg-BG" sz="2200" dirty="0" err="1" smtClean="0">
                <a:solidFill>
                  <a:schemeClr val="accent2">
                    <a:lumMod val="50000"/>
                  </a:schemeClr>
                </a:solidFill>
              </a:rPr>
              <a:t>Гермния</a:t>
            </a:r>
            <a:r>
              <a:rPr lang="bg-BG" sz="2200" dirty="0" smtClean="0">
                <a:solidFill>
                  <a:schemeClr val="accent2">
                    <a:lumMod val="50000"/>
                  </a:schemeClr>
                </a:solidFill>
              </a:rPr>
              <a:t>), Национални лаборатории </a:t>
            </a:r>
            <a:r>
              <a:rPr lang="bg-BG" sz="2200" dirty="0" err="1" smtClean="0">
                <a:solidFill>
                  <a:schemeClr val="accent2">
                    <a:lumMod val="50000"/>
                  </a:schemeClr>
                </a:solidFill>
              </a:rPr>
              <a:t>Аргоне</a:t>
            </a:r>
            <a:r>
              <a:rPr lang="bg-BG" sz="2200" dirty="0" smtClean="0">
                <a:solidFill>
                  <a:schemeClr val="accent2">
                    <a:lumMod val="50000"/>
                  </a:schemeClr>
                </a:solidFill>
              </a:rPr>
              <a:t> и </a:t>
            </a:r>
            <a:r>
              <a:rPr lang="bg-BG" sz="2200" dirty="0" err="1" smtClean="0">
                <a:solidFill>
                  <a:schemeClr val="accent2">
                    <a:lumMod val="50000"/>
                  </a:schemeClr>
                </a:solidFill>
              </a:rPr>
              <a:t>Оакридж</a:t>
            </a:r>
            <a:r>
              <a:rPr lang="bg-BG" sz="2200" dirty="0" smtClean="0">
                <a:solidFill>
                  <a:schemeClr val="accent2">
                    <a:lumMod val="50000"/>
                  </a:schemeClr>
                </a:solidFill>
              </a:rPr>
              <a:t> (САЩ), 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CRNS </a:t>
            </a:r>
            <a:r>
              <a:rPr lang="bg-BG" sz="2200" dirty="0" err="1" smtClean="0">
                <a:solidFill>
                  <a:schemeClr val="accent2">
                    <a:lumMod val="50000"/>
                  </a:schemeClr>
                </a:solidFill>
              </a:rPr>
              <a:t>Орсе</a:t>
            </a:r>
            <a:r>
              <a:rPr lang="bg-BG" sz="2200" dirty="0" smtClean="0">
                <a:solidFill>
                  <a:schemeClr val="accent2">
                    <a:lumMod val="50000"/>
                  </a:schemeClr>
                </a:solidFill>
              </a:rPr>
              <a:t> (Франция)</a:t>
            </a:r>
            <a:endParaRPr lang="en-US" sz="22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588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5017306" y="1052736"/>
            <a:ext cx="4307222" cy="5688000"/>
            <a:chOff x="5004048" y="1107141"/>
            <a:chExt cx="4307222" cy="5688000"/>
          </a:xfrm>
        </p:grpSpPr>
        <p:grpSp>
          <p:nvGrpSpPr>
            <p:cNvPr id="6" name="Group 5"/>
            <p:cNvGrpSpPr>
              <a:grpSpLocks noChangeAspect="1"/>
            </p:cNvGrpSpPr>
            <p:nvPr/>
          </p:nvGrpSpPr>
          <p:grpSpPr>
            <a:xfrm>
              <a:off x="5004048" y="1107141"/>
              <a:ext cx="4307222" cy="5688000"/>
              <a:chOff x="5220072" y="1458913"/>
              <a:chExt cx="3408536" cy="4501224"/>
            </a:xfrm>
          </p:grpSpPr>
          <p:sp>
            <p:nvSpPr>
              <p:cNvPr id="7" name="AutoShape 66"/>
              <p:cNvSpPr>
                <a:spLocks/>
              </p:cNvSpPr>
              <p:nvPr/>
            </p:nvSpPr>
            <p:spPr bwMode="auto">
              <a:xfrm rot="16200000">
                <a:off x="7489158" y="1876765"/>
                <a:ext cx="129690" cy="347118"/>
              </a:xfrm>
              <a:prstGeom prst="rightBrace">
                <a:avLst>
                  <a:gd name="adj1" fmla="val 29128"/>
                  <a:gd name="adj2" fmla="val 50000"/>
                </a:avLst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square" anchor="ctr">
                <a:spAutoFit/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5pPr>
                <a:lvl6pPr marL="2286000" algn="l" defTabSz="4572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6pPr>
                <a:lvl7pPr marL="2743200" algn="l" defTabSz="4572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7pPr>
                <a:lvl8pPr marL="3200400" algn="l" defTabSz="4572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8pPr>
                <a:lvl9pPr marL="3657600" algn="l" defTabSz="4572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9pPr>
              </a:lstStyle>
              <a:p>
                <a:pPr>
                  <a:defRPr/>
                </a:pPr>
                <a:endParaRPr lang="en-US">
                  <a:solidFill>
                    <a:srgbClr val="000000"/>
                  </a:solidFill>
                  <a:cs typeface="+mn-cs"/>
                </a:endParaRPr>
              </a:p>
            </p:txBody>
          </p:sp>
          <p:pic>
            <p:nvPicPr>
              <p:cNvPr id="8" name="Picture 7" descr="80_isotonic_upright.pdf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20072" y="1458913"/>
                <a:ext cx="3408536" cy="4501224"/>
              </a:xfrm>
              <a:prstGeom prst="rect">
                <a:avLst/>
              </a:prstGeom>
            </p:spPr>
          </p:pic>
          <p:sp>
            <p:nvSpPr>
              <p:cNvPr id="9" name="TextBox 3"/>
              <p:cNvSpPr txBox="1"/>
              <p:nvPr/>
            </p:nvSpPr>
            <p:spPr>
              <a:xfrm>
                <a:off x="7334402" y="1717067"/>
                <a:ext cx="51396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5pPr>
                <a:lvl6pPr marL="2286000" algn="l" defTabSz="4572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6pPr>
                <a:lvl7pPr marL="2743200" algn="l" defTabSz="4572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7pPr>
                <a:lvl8pPr marL="3200400" algn="l" defTabSz="4572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8pPr>
                <a:lvl9pPr marL="3657600" algn="l" defTabSz="4572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9pPr>
              </a:lstStyle>
              <a:p>
                <a:pPr>
                  <a:defRPr/>
                </a:pPr>
                <a:r>
                  <a:rPr lang="en-US" sz="1400" dirty="0" smtClean="0">
                    <a:solidFill>
                      <a:srgbClr val="000000"/>
                    </a:solidFill>
                  </a:rPr>
                  <a:t>2</a:t>
                </a:r>
                <a:r>
                  <a:rPr lang="en-US" sz="1400" baseline="30000" dirty="0" smtClean="0">
                    <a:solidFill>
                      <a:srgbClr val="000000"/>
                    </a:solidFill>
                  </a:rPr>
                  <a:t>+</a:t>
                </a:r>
                <a:r>
                  <a:rPr lang="en-US" sz="1400" baseline="-25000" dirty="0" smtClean="0">
                    <a:solidFill>
                      <a:srgbClr val="000000"/>
                    </a:solidFill>
                  </a:rPr>
                  <a:t>ms</a:t>
                </a:r>
                <a:endParaRPr lang="en-US" sz="1400" baseline="-25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" name="TextBox 32"/>
              <p:cNvSpPr txBox="1"/>
              <p:nvPr/>
            </p:nvSpPr>
            <p:spPr>
              <a:xfrm>
                <a:off x="7156413" y="3625279"/>
                <a:ext cx="51396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5pPr>
                <a:lvl6pPr marL="2286000" algn="l" defTabSz="4572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6pPr>
                <a:lvl7pPr marL="2743200" algn="l" defTabSz="4572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7pPr>
                <a:lvl8pPr marL="3200400" algn="l" defTabSz="4572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8pPr>
                <a:lvl9pPr marL="3657600" algn="l" defTabSz="4572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9pPr>
              </a:lstStyle>
              <a:p>
                <a:pPr>
                  <a:defRPr/>
                </a:pPr>
                <a:r>
                  <a:rPr lang="en-US" sz="1400" dirty="0" smtClean="0">
                    <a:solidFill>
                      <a:srgbClr val="000000"/>
                    </a:solidFill>
                  </a:rPr>
                  <a:t>2</a:t>
                </a:r>
                <a:r>
                  <a:rPr lang="en-US" sz="1400" baseline="30000" dirty="0" smtClean="0">
                    <a:solidFill>
                      <a:srgbClr val="000000"/>
                    </a:solidFill>
                  </a:rPr>
                  <a:t>+</a:t>
                </a:r>
                <a:r>
                  <a:rPr lang="en-US" sz="1400" baseline="-25000" dirty="0" smtClean="0">
                    <a:solidFill>
                      <a:srgbClr val="000000"/>
                    </a:solidFill>
                  </a:rPr>
                  <a:t>ms</a:t>
                </a:r>
                <a:endParaRPr lang="en-US" sz="1400" baseline="-25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TextBox 33"/>
              <p:cNvSpPr txBox="1"/>
              <p:nvPr/>
            </p:nvSpPr>
            <p:spPr>
              <a:xfrm>
                <a:off x="7270381" y="2555536"/>
                <a:ext cx="51396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5pPr>
                <a:lvl6pPr marL="2286000" algn="l" defTabSz="4572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6pPr>
                <a:lvl7pPr marL="2743200" algn="l" defTabSz="4572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7pPr>
                <a:lvl8pPr marL="3200400" algn="l" defTabSz="4572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8pPr>
                <a:lvl9pPr marL="3657600" algn="l" defTabSz="4572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9pPr>
              </a:lstStyle>
              <a:p>
                <a:pPr>
                  <a:defRPr/>
                </a:pPr>
                <a:r>
                  <a:rPr lang="en-US" sz="1400" dirty="0" smtClean="0">
                    <a:solidFill>
                      <a:srgbClr val="000000"/>
                    </a:solidFill>
                  </a:rPr>
                  <a:t>2</a:t>
                </a:r>
                <a:r>
                  <a:rPr lang="en-US" sz="1400" baseline="30000" dirty="0" smtClean="0">
                    <a:solidFill>
                      <a:srgbClr val="000000"/>
                    </a:solidFill>
                  </a:rPr>
                  <a:t>+</a:t>
                </a:r>
                <a:r>
                  <a:rPr lang="en-US" sz="1400" baseline="-25000" dirty="0" smtClean="0">
                    <a:solidFill>
                      <a:srgbClr val="000000"/>
                    </a:solidFill>
                  </a:rPr>
                  <a:t>ms</a:t>
                </a:r>
                <a:endParaRPr lang="en-US" sz="1400" baseline="-25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TextBox 34"/>
              <p:cNvSpPr txBox="1"/>
              <p:nvPr/>
            </p:nvSpPr>
            <p:spPr>
              <a:xfrm>
                <a:off x="6130775" y="4597387"/>
                <a:ext cx="51396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5pPr>
                <a:lvl6pPr marL="2286000" algn="l" defTabSz="4572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6pPr>
                <a:lvl7pPr marL="2743200" algn="l" defTabSz="4572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7pPr>
                <a:lvl8pPr marL="3200400" algn="l" defTabSz="4572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8pPr>
                <a:lvl9pPr marL="3657600" algn="l" defTabSz="4572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9pPr>
              </a:lstStyle>
              <a:p>
                <a:pPr>
                  <a:defRPr/>
                </a:pPr>
                <a:r>
                  <a:rPr lang="en-US" sz="1400" dirty="0" smtClean="0">
                    <a:solidFill>
                      <a:srgbClr val="000000"/>
                    </a:solidFill>
                  </a:rPr>
                  <a:t>2</a:t>
                </a:r>
                <a:r>
                  <a:rPr lang="en-US" sz="1400" baseline="30000" dirty="0" smtClean="0">
                    <a:solidFill>
                      <a:srgbClr val="000000"/>
                    </a:solidFill>
                  </a:rPr>
                  <a:t>+</a:t>
                </a:r>
                <a:r>
                  <a:rPr lang="en-US" sz="1400" baseline="-25000" dirty="0" smtClean="0">
                    <a:solidFill>
                      <a:srgbClr val="000000"/>
                    </a:solidFill>
                  </a:rPr>
                  <a:t>ms</a:t>
                </a:r>
                <a:endParaRPr lang="en-US" sz="1400" baseline="-25000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5" name="TextBox 2"/>
            <p:cNvSpPr txBox="1"/>
            <p:nvPr/>
          </p:nvSpPr>
          <p:spPr>
            <a:xfrm>
              <a:off x="6154865" y="1588730"/>
              <a:ext cx="150714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5pPr>
              <a:lvl6pPr marL="2286000" algn="l" defTabSz="4572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6pPr>
              <a:lvl7pPr marL="2743200" algn="l" defTabSz="4572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7pPr>
              <a:lvl8pPr marL="3200400" algn="l" defTabSz="4572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8pPr>
              <a:lvl9pPr marL="3657600" algn="l" defTabSz="4572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9pPr>
            </a:lstStyle>
            <a:p>
              <a:pPr>
                <a:defRPr/>
              </a:pPr>
              <a:r>
                <a:rPr lang="en-US" sz="1000" dirty="0" smtClean="0">
                  <a:solidFill>
                    <a:srgbClr val="0000FF"/>
                  </a:solidFill>
                </a:rPr>
                <a:t>G. </a:t>
              </a:r>
              <a:r>
                <a:rPr lang="en-US" sz="1000" dirty="0" err="1" smtClean="0">
                  <a:solidFill>
                    <a:srgbClr val="0000FF"/>
                  </a:solidFill>
                </a:rPr>
                <a:t>Rainovski</a:t>
              </a:r>
              <a:r>
                <a:rPr lang="en-US" sz="1000" dirty="0" smtClean="0">
                  <a:solidFill>
                    <a:srgbClr val="0000FF"/>
                  </a:solidFill>
                </a:rPr>
                <a:t> </a:t>
              </a:r>
              <a:r>
                <a:rPr lang="en-US" sz="1000" i="1" dirty="0" smtClean="0">
                  <a:solidFill>
                    <a:srgbClr val="0000FF"/>
                  </a:solidFill>
                </a:rPr>
                <a:t>et al.</a:t>
              </a:r>
            </a:p>
            <a:p>
              <a:pPr>
                <a:defRPr/>
              </a:pPr>
              <a:r>
                <a:rPr lang="en-US" sz="1000" dirty="0" smtClean="0">
                  <a:solidFill>
                    <a:srgbClr val="0000FF"/>
                  </a:solidFill>
                </a:rPr>
                <a:t>PRL 96, (2006) 122501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7092280" y="5517232"/>
              <a:ext cx="157196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dirty="0">
                  <a:solidFill>
                    <a:srgbClr val="0000FF"/>
                  </a:solidFill>
                  <a:latin typeface="Arial" charset="0"/>
                  <a:ea typeface="ＭＳ Ｐゴシック" charset="0"/>
                </a:rPr>
                <a:t>M. </a:t>
              </a:r>
              <a:r>
                <a:rPr lang="en-US" sz="1000" dirty="0" err="1">
                  <a:solidFill>
                    <a:srgbClr val="0000FF"/>
                  </a:solidFill>
                  <a:latin typeface="Arial" charset="0"/>
                  <a:ea typeface="ＭＳ Ｐゴシック" charset="0"/>
                </a:rPr>
                <a:t>Danchev</a:t>
              </a:r>
              <a:r>
                <a:rPr lang="en-US" sz="1000" dirty="0">
                  <a:solidFill>
                    <a:srgbClr val="0000FF"/>
                  </a:solidFill>
                  <a:latin typeface="Arial" charset="0"/>
                  <a:ea typeface="ＭＳ Ｐゴシック" charset="0"/>
                </a:rPr>
                <a:t> </a:t>
              </a:r>
              <a:r>
                <a:rPr lang="en-US" sz="1000" i="1" dirty="0">
                  <a:solidFill>
                    <a:srgbClr val="0000FF"/>
                  </a:solidFill>
                  <a:latin typeface="Arial" charset="0"/>
                  <a:ea typeface="ＭＳ Ｐゴシック" charset="0"/>
                </a:rPr>
                <a:t>et al.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dirty="0">
                  <a:solidFill>
                    <a:srgbClr val="0000FF"/>
                  </a:solidFill>
                  <a:latin typeface="Arial" charset="0"/>
                  <a:ea typeface="ＭＳ Ｐゴシック" charset="0"/>
                </a:rPr>
                <a:t>PRC 84, (2011) 061306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102424" y="4109010"/>
              <a:ext cx="134989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dirty="0">
                  <a:solidFill>
                    <a:srgbClr val="0000FF"/>
                  </a:solidFill>
                  <a:latin typeface="Arial" charset="0"/>
                  <a:ea typeface="ＭＳ Ｐゴシック" charset="0"/>
                </a:rPr>
                <a:t>T. </a:t>
              </a:r>
              <a:r>
                <a:rPr lang="en-US" sz="1000" dirty="0" err="1">
                  <a:solidFill>
                    <a:srgbClr val="0000FF"/>
                  </a:solidFill>
                  <a:latin typeface="Arial" charset="0"/>
                  <a:ea typeface="ＭＳ Ｐゴシック" charset="0"/>
                </a:rPr>
                <a:t>Ahn</a:t>
              </a:r>
              <a:r>
                <a:rPr lang="en-US" sz="1000" dirty="0">
                  <a:solidFill>
                    <a:srgbClr val="0000FF"/>
                  </a:solidFill>
                  <a:latin typeface="Arial" charset="0"/>
                  <a:ea typeface="ＭＳ Ｐゴシック" charset="0"/>
                </a:rPr>
                <a:t> </a:t>
              </a:r>
              <a:r>
                <a:rPr lang="en-US" sz="1000" i="1" dirty="0">
                  <a:solidFill>
                    <a:srgbClr val="0000FF"/>
                  </a:solidFill>
                  <a:latin typeface="Arial" charset="0"/>
                  <a:ea typeface="ＭＳ Ｐゴシック" charset="0"/>
                </a:rPr>
                <a:t>et al.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dirty="0">
                  <a:solidFill>
                    <a:srgbClr val="0000FF"/>
                  </a:solidFill>
                  <a:latin typeface="Arial" charset="0"/>
                  <a:ea typeface="ＭＳ Ｐゴシック" charset="0"/>
                </a:rPr>
                <a:t>PLB 679, (2009) 19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154865" y="2812866"/>
              <a:ext cx="134989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dirty="0">
                  <a:solidFill>
                    <a:srgbClr val="0000FF"/>
                  </a:solidFill>
                  <a:latin typeface="Arial" charset="0"/>
                  <a:ea typeface="ＭＳ Ｐゴシック" charset="0"/>
                </a:rPr>
                <a:t>N. </a:t>
              </a:r>
              <a:r>
                <a:rPr lang="en-US" sz="1000" dirty="0" err="1">
                  <a:solidFill>
                    <a:srgbClr val="0000FF"/>
                  </a:solidFill>
                  <a:latin typeface="Arial" charset="0"/>
                  <a:ea typeface="ＭＳ Ｐゴシック" charset="0"/>
                </a:rPr>
                <a:t>Pietralla</a:t>
              </a:r>
              <a:r>
                <a:rPr lang="en-US" sz="1000" dirty="0">
                  <a:solidFill>
                    <a:srgbClr val="0000FF"/>
                  </a:solidFill>
                  <a:latin typeface="Arial" charset="0"/>
                  <a:ea typeface="ＭＳ Ｐゴシック" charset="0"/>
                </a:rPr>
                <a:t> </a:t>
              </a:r>
              <a:r>
                <a:rPr lang="en-US" sz="1000" i="1" dirty="0">
                  <a:solidFill>
                    <a:srgbClr val="0000FF"/>
                  </a:solidFill>
                  <a:latin typeface="Arial" charset="0"/>
                  <a:ea typeface="ＭＳ Ｐゴシック" charset="0"/>
                </a:rPr>
                <a:t>et al.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dirty="0">
                  <a:solidFill>
                    <a:srgbClr val="0000FF"/>
                  </a:solidFill>
                  <a:latin typeface="Arial" charset="0"/>
                  <a:ea typeface="ＭＳ Ｐゴシック" charset="0"/>
                </a:rPr>
                <a:t>PRC 58, (1998) 796</a:t>
              </a:r>
            </a:p>
          </p:txBody>
        </p:sp>
      </p:grpSp>
      <p:graphicFrame>
        <p:nvGraphicFramePr>
          <p:cNvPr id="2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0310372"/>
              </p:ext>
            </p:extLst>
          </p:nvPr>
        </p:nvGraphicFramePr>
        <p:xfrm>
          <a:off x="213296" y="1228179"/>
          <a:ext cx="2530475" cy="418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65" name="CorelPhotoPaint.Image.10" r:id="rId4" imgW="3923810" imgH="7047619" progId="CorelPhotoPaint.Image.10">
                  <p:embed/>
                </p:oleObj>
              </mc:Choice>
              <mc:Fallback>
                <p:oleObj name="CorelPhotoPaint.Image.10" r:id="rId4" imgW="3923810" imgH="7047619" progId="CorelPhotoPaint.Image.1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296" y="1228179"/>
                        <a:ext cx="2530475" cy="418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Line 14"/>
          <p:cNvSpPr>
            <a:spLocks noChangeShapeType="1"/>
          </p:cNvSpPr>
          <p:nvPr/>
        </p:nvSpPr>
        <p:spPr bwMode="auto">
          <a:xfrm>
            <a:off x="1724596" y="1236117"/>
            <a:ext cx="0" cy="4567237"/>
          </a:xfrm>
          <a:prstGeom prst="line">
            <a:avLst/>
          </a:prstGeom>
          <a:noFill/>
          <a:ln w="57150">
            <a:solidFill>
              <a:srgbClr val="00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29" name="Line 6"/>
          <p:cNvSpPr>
            <a:spLocks noChangeShapeType="1"/>
          </p:cNvSpPr>
          <p:nvPr/>
        </p:nvSpPr>
        <p:spPr bwMode="auto">
          <a:xfrm flipH="1">
            <a:off x="2229421" y="1236117"/>
            <a:ext cx="0" cy="4567237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0" name="Line 7"/>
          <p:cNvSpPr>
            <a:spLocks noChangeShapeType="1"/>
          </p:cNvSpPr>
          <p:nvPr/>
        </p:nvSpPr>
        <p:spPr bwMode="auto">
          <a:xfrm>
            <a:off x="2727896" y="1236117"/>
            <a:ext cx="0" cy="4567237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1" name="Line 8"/>
          <p:cNvSpPr>
            <a:spLocks noChangeShapeType="1"/>
          </p:cNvSpPr>
          <p:nvPr/>
        </p:nvSpPr>
        <p:spPr bwMode="auto">
          <a:xfrm>
            <a:off x="213296" y="4939754"/>
            <a:ext cx="2808287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2" name="Line 9"/>
          <p:cNvSpPr>
            <a:spLocks noChangeShapeType="1"/>
          </p:cNvSpPr>
          <p:nvPr/>
        </p:nvSpPr>
        <p:spPr bwMode="auto">
          <a:xfrm>
            <a:off x="213296" y="5406479"/>
            <a:ext cx="2808287" cy="4763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3" name="Text Box 10"/>
          <p:cNvSpPr txBox="1">
            <a:spLocks noChangeArrowheads="1"/>
          </p:cNvSpPr>
          <p:nvPr/>
        </p:nvSpPr>
        <p:spPr bwMode="auto">
          <a:xfrm>
            <a:off x="2699792" y="4992142"/>
            <a:ext cx="71686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i="1" dirty="0">
                <a:solidFill>
                  <a:srgbClr val="FF0000"/>
                </a:solidFill>
                <a:latin typeface="Arial" charset="0"/>
                <a:ea typeface="ＭＳ Ｐゴシック" charset="0"/>
              </a:rPr>
              <a:t>Z</a:t>
            </a:r>
            <a:r>
              <a:rPr lang="en-US" b="1" dirty="0">
                <a:solidFill>
                  <a:srgbClr val="FF0000"/>
                </a:solidFill>
                <a:latin typeface="Arial" charset="0"/>
                <a:ea typeface="ＭＳ Ｐゴシック" charset="0"/>
              </a:rPr>
              <a:t>=50</a:t>
            </a:r>
          </a:p>
        </p:txBody>
      </p:sp>
      <p:sp>
        <p:nvSpPr>
          <p:cNvPr id="34" name="Text Box 11"/>
          <p:cNvSpPr txBox="1">
            <a:spLocks noChangeArrowheads="1"/>
          </p:cNvSpPr>
          <p:nvPr/>
        </p:nvSpPr>
        <p:spPr bwMode="auto">
          <a:xfrm>
            <a:off x="2148458" y="5828754"/>
            <a:ext cx="6746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i="1" dirty="0">
                <a:solidFill>
                  <a:srgbClr val="0000CC"/>
                </a:solidFill>
                <a:latin typeface="Arial" charset="0"/>
                <a:ea typeface="ＭＳ Ｐゴシック" charset="0"/>
              </a:rPr>
              <a:t>N</a:t>
            </a:r>
            <a:r>
              <a:rPr lang="en-US" sz="1600" b="1" dirty="0">
                <a:solidFill>
                  <a:srgbClr val="0000CC"/>
                </a:solidFill>
                <a:latin typeface="Arial" charset="0"/>
                <a:ea typeface="ＭＳ Ｐゴシック" charset="0"/>
              </a:rPr>
              <a:t>=82</a:t>
            </a:r>
          </a:p>
        </p:txBody>
      </p:sp>
      <p:sp>
        <p:nvSpPr>
          <p:cNvPr id="35" name="Line 14"/>
          <p:cNvSpPr>
            <a:spLocks noChangeShapeType="1"/>
          </p:cNvSpPr>
          <p:nvPr/>
        </p:nvSpPr>
        <p:spPr bwMode="auto">
          <a:xfrm>
            <a:off x="1221358" y="1228179"/>
            <a:ext cx="0" cy="4575175"/>
          </a:xfrm>
          <a:prstGeom prst="line">
            <a:avLst/>
          </a:prstGeom>
          <a:noFill/>
          <a:ln w="57150">
            <a:solidFill>
              <a:srgbClr val="00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6" name="Text Box 16"/>
          <p:cNvSpPr txBox="1">
            <a:spLocks noChangeArrowheads="1"/>
          </p:cNvSpPr>
          <p:nvPr/>
        </p:nvSpPr>
        <p:spPr bwMode="auto">
          <a:xfrm>
            <a:off x="1130871" y="5803354"/>
            <a:ext cx="6746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i="1" dirty="0">
                <a:solidFill>
                  <a:srgbClr val="0000CC"/>
                </a:solidFill>
                <a:latin typeface="Arial" charset="0"/>
                <a:ea typeface="ＭＳ Ｐゴシック" charset="0"/>
              </a:rPr>
              <a:t>N</a:t>
            </a:r>
            <a:r>
              <a:rPr lang="en-US" sz="1600" b="1" dirty="0">
                <a:solidFill>
                  <a:srgbClr val="0000CC"/>
                </a:solidFill>
                <a:latin typeface="Arial" charset="0"/>
                <a:ea typeface="ＭＳ Ｐゴシック" charset="0"/>
              </a:rPr>
              <a:t>=80</a:t>
            </a:r>
          </a:p>
        </p:txBody>
      </p:sp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1221358" y="1236117"/>
            <a:ext cx="503238" cy="461962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grpSp>
        <p:nvGrpSpPr>
          <p:cNvPr id="38" name="Group 58"/>
          <p:cNvGrpSpPr>
            <a:grpSpLocks/>
          </p:cNvGrpSpPr>
          <p:nvPr/>
        </p:nvGrpSpPr>
        <p:grpSpPr bwMode="auto">
          <a:xfrm>
            <a:off x="3563888" y="1236117"/>
            <a:ext cx="635000" cy="4183062"/>
            <a:chOff x="2496" y="480"/>
            <a:chExt cx="369" cy="3360"/>
          </a:xfrm>
        </p:grpSpPr>
        <p:sp>
          <p:nvSpPr>
            <p:cNvPr id="39" name="AutoShape 59"/>
            <p:cNvSpPr>
              <a:spLocks/>
            </p:cNvSpPr>
            <p:nvPr/>
          </p:nvSpPr>
          <p:spPr bwMode="auto">
            <a:xfrm>
              <a:off x="2496" y="480"/>
              <a:ext cx="192" cy="3360"/>
            </a:xfrm>
            <a:prstGeom prst="rightBrace">
              <a:avLst>
                <a:gd name="adj1" fmla="val 145833"/>
                <a:gd name="adj2" fmla="val 50722"/>
              </a:avLst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charset="0"/>
                <a:ea typeface="ＭＳ Ｐゴシック" charset="0"/>
              </a:endParaRPr>
            </a:p>
          </p:txBody>
        </p:sp>
        <p:sp>
          <p:nvSpPr>
            <p:cNvPr id="40" name="Text Box 60"/>
            <p:cNvSpPr txBox="1">
              <a:spLocks noChangeArrowheads="1"/>
            </p:cNvSpPr>
            <p:nvPr/>
          </p:nvSpPr>
          <p:spPr bwMode="auto">
            <a:xfrm rot="16200000">
              <a:off x="2485" y="2034"/>
              <a:ext cx="546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b="1" dirty="0">
                  <a:solidFill>
                    <a:srgbClr val="FF0000"/>
                  </a:solidFill>
                  <a:latin typeface="Symbol" charset="2"/>
                  <a:ea typeface="ＭＳ Ｐゴシック" charset="0"/>
                  <a:cs typeface="Symbol" charset="2"/>
                  <a:sym typeface="Mathematica1" charset="0"/>
                </a:rPr>
                <a:t>p</a:t>
              </a:r>
              <a:r>
                <a:rPr lang="en-US" b="1" dirty="0">
                  <a:solidFill>
                    <a:srgbClr val="FF0000"/>
                  </a:solidFill>
                  <a:latin typeface="Arial" charset="0"/>
                  <a:ea typeface="ＭＳ Ｐゴシック" charset="0"/>
                  <a:sym typeface="Mathematica1" charset="0"/>
                </a:rPr>
                <a:t>g</a:t>
              </a:r>
              <a:r>
                <a:rPr lang="en-US" b="1" baseline="-25000" dirty="0">
                  <a:solidFill>
                    <a:srgbClr val="FF0000"/>
                  </a:solidFill>
                  <a:latin typeface="Arial" charset="0"/>
                  <a:ea typeface="ＭＳ Ｐゴシック" charset="0"/>
                  <a:sym typeface="Mathematica1" charset="0"/>
                </a:rPr>
                <a:t>7/2</a:t>
              </a:r>
              <a:endParaRPr lang="en-US" b="1" dirty="0">
                <a:solidFill>
                  <a:srgbClr val="FF0000"/>
                </a:solidFill>
                <a:latin typeface="Arial" charset="0"/>
                <a:ea typeface="ＭＳ Ｐゴシック" charset="0"/>
                <a:sym typeface="Mathematica1" charset="0"/>
              </a:endParaRPr>
            </a:p>
          </p:txBody>
        </p:sp>
      </p:grpSp>
      <p:grpSp>
        <p:nvGrpSpPr>
          <p:cNvPr id="41" name="Group 61"/>
          <p:cNvGrpSpPr>
            <a:grpSpLocks/>
          </p:cNvGrpSpPr>
          <p:nvPr/>
        </p:nvGrpSpPr>
        <p:grpSpPr bwMode="auto">
          <a:xfrm>
            <a:off x="2987824" y="2171154"/>
            <a:ext cx="555374" cy="3235325"/>
            <a:chOff x="1981" y="1344"/>
            <a:chExt cx="323" cy="2496"/>
          </a:xfrm>
        </p:grpSpPr>
        <p:sp>
          <p:nvSpPr>
            <p:cNvPr id="42" name="AutoShape 62"/>
            <p:cNvSpPr>
              <a:spLocks/>
            </p:cNvSpPr>
            <p:nvPr/>
          </p:nvSpPr>
          <p:spPr bwMode="auto">
            <a:xfrm>
              <a:off x="2112" y="1344"/>
              <a:ext cx="192" cy="2496"/>
            </a:xfrm>
            <a:prstGeom prst="rightBrace">
              <a:avLst>
                <a:gd name="adj1" fmla="val 108333"/>
                <a:gd name="adj2" fmla="val 50722"/>
              </a:avLst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charset="0"/>
                <a:ea typeface="ＭＳ Ｐゴシック" charset="0"/>
              </a:endParaRPr>
            </a:p>
          </p:txBody>
        </p:sp>
        <p:sp>
          <p:nvSpPr>
            <p:cNvPr id="43" name="Rectangle 63"/>
            <p:cNvSpPr>
              <a:spLocks noChangeArrowheads="1"/>
            </p:cNvSpPr>
            <p:nvPr/>
          </p:nvSpPr>
          <p:spPr bwMode="auto">
            <a:xfrm rot="16200000">
              <a:off x="1773" y="2423"/>
              <a:ext cx="631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b="1" dirty="0">
                  <a:solidFill>
                    <a:srgbClr val="FF0000"/>
                  </a:solidFill>
                  <a:latin typeface="Symbol" charset="2"/>
                  <a:ea typeface="ＭＳ Ｐゴシック" charset="0"/>
                  <a:cs typeface="Symbol" charset="2"/>
                  <a:sym typeface="Mathematica1" charset="0"/>
                </a:rPr>
                <a:t>p</a:t>
              </a:r>
              <a:r>
                <a:rPr lang="en-US" b="1" dirty="0">
                  <a:solidFill>
                    <a:srgbClr val="FF0000"/>
                  </a:solidFill>
                  <a:latin typeface="Arial" charset="0"/>
                  <a:ea typeface="ＭＳ Ｐゴシック" charset="0"/>
                  <a:sym typeface="Mathematica1" charset="0"/>
                </a:rPr>
                <a:t>g</a:t>
              </a:r>
              <a:r>
                <a:rPr lang="en-US" b="1" baseline="-25000" dirty="0">
                  <a:solidFill>
                    <a:srgbClr val="FF0000"/>
                  </a:solidFill>
                  <a:latin typeface="Arial" charset="0"/>
                  <a:ea typeface="ＭＳ Ｐゴシック" charset="0"/>
                  <a:sym typeface="Mathematica1" charset="0"/>
                </a:rPr>
                <a:t>7/2</a:t>
              </a:r>
              <a:r>
                <a:rPr lang="en-US" b="1" baseline="30000" dirty="0">
                  <a:solidFill>
                    <a:srgbClr val="FF0000"/>
                  </a:solidFill>
                  <a:latin typeface="Arial" charset="0"/>
                  <a:ea typeface="ＭＳ Ｐゴシック" charset="0"/>
                  <a:sym typeface="Mathematica1" charset="0"/>
                </a:rPr>
                <a:t>-2</a:t>
              </a:r>
              <a:endParaRPr lang="en-US" b="1" baseline="-25000" dirty="0">
                <a:solidFill>
                  <a:srgbClr val="FF0000"/>
                </a:solidFill>
                <a:latin typeface="Arial" charset="0"/>
                <a:ea typeface="ＭＳ Ｐゴシック" charset="0"/>
                <a:sym typeface="Mathematica1" charset="0"/>
              </a:endParaRPr>
            </a:p>
          </p:txBody>
        </p:sp>
      </p:grpSp>
      <p:sp>
        <p:nvSpPr>
          <p:cNvPr id="44" name="Rectangle 19"/>
          <p:cNvSpPr>
            <a:spLocks noChangeArrowheads="1"/>
          </p:cNvSpPr>
          <p:nvPr/>
        </p:nvSpPr>
        <p:spPr bwMode="auto">
          <a:xfrm>
            <a:off x="1221358" y="2163217"/>
            <a:ext cx="503238" cy="46355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45" name="Rectangle 19"/>
          <p:cNvSpPr>
            <a:spLocks noChangeArrowheads="1"/>
          </p:cNvSpPr>
          <p:nvPr/>
        </p:nvSpPr>
        <p:spPr bwMode="auto">
          <a:xfrm>
            <a:off x="1221358" y="3089787"/>
            <a:ext cx="503238" cy="46355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46" name="Rectangle 19"/>
          <p:cNvSpPr>
            <a:spLocks noChangeArrowheads="1"/>
          </p:cNvSpPr>
          <p:nvPr/>
        </p:nvSpPr>
        <p:spPr bwMode="auto">
          <a:xfrm>
            <a:off x="1220536" y="4015536"/>
            <a:ext cx="503238" cy="46355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47" name="Text Box 10"/>
          <p:cNvSpPr txBox="1">
            <a:spLocks noChangeArrowheads="1"/>
          </p:cNvSpPr>
          <p:nvPr/>
        </p:nvSpPr>
        <p:spPr bwMode="auto">
          <a:xfrm>
            <a:off x="2796245" y="1257796"/>
            <a:ext cx="71722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Arial" charset="0"/>
                <a:ea typeface="ＭＳ Ｐゴシック" charset="0"/>
              </a:rPr>
              <a:t>Z=58</a:t>
            </a:r>
          </a:p>
        </p:txBody>
      </p:sp>
      <p:sp>
        <p:nvSpPr>
          <p:cNvPr id="48" name="Text Box 64"/>
          <p:cNvSpPr txBox="1">
            <a:spLocks noChangeArrowheads="1"/>
          </p:cNvSpPr>
          <p:nvPr/>
        </p:nvSpPr>
        <p:spPr bwMode="auto">
          <a:xfrm>
            <a:off x="-96712" y="6105490"/>
            <a:ext cx="596485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000" b="1" dirty="0" smtClean="0">
                <a:solidFill>
                  <a:srgbClr val="0000FF"/>
                </a:solidFill>
                <a:latin typeface="Arial" charset="0"/>
                <a:ea typeface="ＭＳ Ｐゴシック" charset="0"/>
              </a:rPr>
              <a:t>Колективните </a:t>
            </a:r>
            <a:r>
              <a:rPr lang="bg-BG" sz="2000" b="1" dirty="0" err="1" smtClean="0">
                <a:solidFill>
                  <a:srgbClr val="0000FF"/>
                </a:solidFill>
                <a:latin typeface="Arial" charset="0"/>
                <a:ea typeface="ＭＳ Ｐゴシック" charset="0"/>
              </a:rPr>
              <a:t>изовекторни</a:t>
            </a:r>
            <a:r>
              <a:rPr lang="bg-BG" sz="2000" b="1" dirty="0" smtClean="0">
                <a:solidFill>
                  <a:srgbClr val="0000FF"/>
                </a:solidFill>
                <a:latin typeface="Arial" charset="0"/>
                <a:ea typeface="ＭＳ Ｐゴシック" charset="0"/>
              </a:rPr>
              <a:t> състояния са чувствителни към </a:t>
            </a:r>
            <a:r>
              <a:rPr lang="bg-BG" sz="2000" b="1" dirty="0" err="1" smtClean="0">
                <a:solidFill>
                  <a:srgbClr val="FF0000"/>
                </a:solidFill>
                <a:latin typeface="Arial" charset="0"/>
                <a:ea typeface="ＭＳ Ｐゴシック" charset="0"/>
              </a:rPr>
              <a:t>под-слоевата</a:t>
            </a:r>
            <a:r>
              <a:rPr lang="bg-BG" sz="2000" b="1" dirty="0" smtClean="0">
                <a:solidFill>
                  <a:srgbClr val="FF0000"/>
                </a:solidFill>
                <a:latin typeface="Arial" charset="0"/>
                <a:ea typeface="ＭＳ Ｐゴシック" charset="0"/>
              </a:rPr>
              <a:t> структура</a:t>
            </a:r>
            <a:endParaRPr lang="en-US" sz="2000" b="1" dirty="0">
              <a:solidFill>
                <a:srgbClr val="FF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49" name="Rectangle 2"/>
          <p:cNvSpPr txBox="1">
            <a:spLocks noChangeArrowheads="1"/>
          </p:cNvSpPr>
          <p:nvPr/>
        </p:nvSpPr>
        <p:spPr bwMode="auto">
          <a:xfrm>
            <a:off x="-96712" y="2648"/>
            <a:ext cx="9324528" cy="713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lvl="0" eaLnBrk="1" hangingPunct="1">
              <a:spcBef>
                <a:spcPts val="0"/>
              </a:spcBef>
              <a:spcAft>
                <a:spcPts val="250"/>
              </a:spcAft>
            </a:pPr>
            <a:r>
              <a:rPr lang="bg-BG" sz="2300" b="1" u="sng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Акценти:</a:t>
            </a:r>
            <a:r>
              <a:rPr lang="bg-BG" sz="23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Слоеста стабилизация на състоянията със смесена симетрия в </a:t>
            </a:r>
            <a:r>
              <a:rPr lang="bg-BG" sz="2300" b="1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изотонната</a:t>
            </a:r>
            <a:r>
              <a:rPr lang="bg-BG" sz="23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верига </a:t>
            </a:r>
            <a:r>
              <a:rPr lang="en-US" sz="2300" b="1" i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bg-BG" sz="2300" b="1" i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bg-BG" sz="23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</a:t>
            </a:r>
            <a:endParaRPr lang="en-US" sz="2300" b="1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0" y="692696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000" b="1" dirty="0" smtClean="0">
                <a:solidFill>
                  <a:srgbClr val="0000FF"/>
                </a:solidFill>
              </a:rPr>
              <a:t>Резултати от експерименти по </a:t>
            </a:r>
            <a:r>
              <a:rPr lang="bg-BG" sz="2000" b="1" dirty="0" err="1">
                <a:solidFill>
                  <a:srgbClr val="0000FF"/>
                </a:solidFill>
              </a:rPr>
              <a:t>К</a:t>
            </a:r>
            <a:r>
              <a:rPr lang="bg-BG" sz="2000" b="1" dirty="0" err="1" smtClean="0">
                <a:solidFill>
                  <a:srgbClr val="0000FF"/>
                </a:solidFill>
              </a:rPr>
              <a:t>улоново</a:t>
            </a:r>
            <a:r>
              <a:rPr lang="bg-BG" sz="2000" b="1" dirty="0" smtClean="0">
                <a:solidFill>
                  <a:srgbClr val="0000FF"/>
                </a:solidFill>
              </a:rPr>
              <a:t> възбуждане </a:t>
            </a:r>
            <a:r>
              <a:rPr lang="en-US" sz="2000" b="1" dirty="0" smtClean="0">
                <a:solidFill>
                  <a:srgbClr val="0000FF"/>
                </a:solidFill>
              </a:rPr>
              <a:t>(ANL </a:t>
            </a:r>
            <a:r>
              <a:rPr lang="en-US" sz="2000" b="1" dirty="0">
                <a:solidFill>
                  <a:srgbClr val="0000FF"/>
                </a:solidFill>
              </a:rPr>
              <a:t>&amp; Oak Ridge) </a:t>
            </a:r>
            <a:endParaRPr lang="en-US" sz="2000" dirty="0">
              <a:solidFill>
                <a:srgbClr val="0000FF"/>
              </a:solidFill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3774115" y="1377878"/>
            <a:ext cx="1947969" cy="826986"/>
            <a:chOff x="3774115" y="1377878"/>
            <a:chExt cx="1947969" cy="826986"/>
          </a:xfrm>
        </p:grpSpPr>
        <p:sp>
          <p:nvSpPr>
            <p:cNvPr id="52" name="Left-Right Arrow 51"/>
            <p:cNvSpPr/>
            <p:nvPr/>
          </p:nvSpPr>
          <p:spPr>
            <a:xfrm>
              <a:off x="3859903" y="1377878"/>
              <a:ext cx="1792215" cy="250922"/>
            </a:xfrm>
            <a:prstGeom prst="leftRight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774115" y="1558533"/>
              <a:ext cx="194796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bg-BG" b="1" dirty="0" smtClean="0">
                  <a:solidFill>
                    <a:srgbClr val="C00000"/>
                  </a:solidFill>
                </a:rPr>
                <a:t>Липса на слоеста </a:t>
              </a:r>
            </a:p>
            <a:p>
              <a:pPr algn="ctr"/>
              <a:r>
                <a:rPr lang="bg-BG" b="1" dirty="0" err="1" smtClean="0">
                  <a:solidFill>
                    <a:srgbClr val="C00000"/>
                  </a:solidFill>
                </a:rPr>
                <a:t>стабилизациа</a:t>
              </a:r>
              <a:endParaRPr lang="en-US" b="1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1226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aperplotsNoLaser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" y="1449280"/>
            <a:ext cx="6496829" cy="5148072"/>
          </a:xfrm>
          <a:prstGeom prst="rect">
            <a:avLst/>
          </a:prstGeom>
        </p:spPr>
      </p:pic>
      <p:pic>
        <p:nvPicPr>
          <p:cNvPr id="7" name="Content Placeholder 5" descr="paperplots.pdf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" r="794"/>
          <a:stretch/>
        </p:blipFill>
        <p:spPr bwMode="auto">
          <a:xfrm>
            <a:off x="3338" y="1649965"/>
            <a:ext cx="6484303" cy="520352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6256759" y="1897927"/>
            <a:ext cx="3067769" cy="1480230"/>
            <a:chOff x="6256759" y="940658"/>
            <a:chExt cx="3067769" cy="1480230"/>
          </a:xfrm>
        </p:grpSpPr>
        <p:sp>
          <p:nvSpPr>
            <p:cNvPr id="8" name="TextBox 7"/>
            <p:cNvSpPr txBox="1"/>
            <p:nvPr/>
          </p:nvSpPr>
          <p:spPr>
            <a:xfrm>
              <a:off x="6300193" y="940658"/>
              <a:ext cx="28438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u="sng" dirty="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Doppler correction with respect to :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256759" y="1700808"/>
              <a:ext cx="233749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(a) projectile nuclei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262471" y="2020778"/>
              <a:ext cx="306205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(b) recoiling target nuclei 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6232376" y="4058167"/>
            <a:ext cx="29776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Laser  on/off  technique: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laser ionization influences only </a:t>
            </a:r>
            <a:r>
              <a:rPr lang="en-US" sz="2000" baseline="300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  <a:r>
              <a:rPr lang="en-US" sz="20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subtraction of laser on/off spectra </a:t>
            </a:r>
            <a:r>
              <a:rPr lang="en-US" sz="20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 number of target excitations caused by </a:t>
            </a:r>
            <a:r>
              <a:rPr lang="en-US" sz="2000" baseline="300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140</a:t>
            </a:r>
            <a:r>
              <a:rPr lang="en-US" sz="20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Nd only; </a:t>
            </a:r>
            <a:r>
              <a:rPr lang="en-US" sz="20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44624"/>
            <a:ext cx="91440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bg-BG" sz="3200" b="1" kern="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Акценти: </a:t>
            </a:r>
            <a:r>
              <a:rPr lang="en-US" sz="3200" b="1" kern="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ISOLDE </a:t>
            </a:r>
            <a:r>
              <a:rPr lang="bg-BG" sz="3200" b="1" kern="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(ЦЕРН) експеримент</a:t>
            </a:r>
            <a:r>
              <a:rPr lang="en-US" sz="3200" b="1" kern="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IS496</a:t>
            </a:r>
            <a:endParaRPr lang="en-US" sz="3200" b="1" kern="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695" y="1649965"/>
            <a:ext cx="9209055" cy="5203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338" y="653787"/>
            <a:ext cx="91406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Кулоново</a:t>
            </a:r>
            <a:r>
              <a:rPr lang="bg-BG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възбуждане на ускорен сноп от радиоактивни ядра </a:t>
            </a:r>
            <a:r>
              <a:rPr lang="en-US" sz="2400" baseline="30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  <a:r>
              <a:rPr lang="en-US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 (</a:t>
            </a:r>
            <a:r>
              <a:rPr lang="en-US" sz="2400" baseline="30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142</a:t>
            </a:r>
            <a:r>
              <a:rPr lang="en-US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Sm), </a:t>
            </a:r>
            <a:r>
              <a:rPr lang="bg-BG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получен чрез селективна лазерна йонизация.</a:t>
            </a:r>
            <a:endParaRPr lang="en-US" sz="24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033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bg-BG" sz="2800" b="1" dirty="0"/>
              <a:t/>
            </a:r>
            <a:br>
              <a:rPr lang="en-US" altLang="bg-BG" sz="2800" b="1" dirty="0"/>
            </a:br>
            <a:r>
              <a:rPr lang="bg-BG" altLang="bg-BG" sz="4000" b="1" dirty="0"/>
              <a:t>Лаборатория “Дозиметрия и лъчезащита” </a:t>
            </a:r>
            <a:r>
              <a:rPr lang="fr-FR" altLang="bg-BG" sz="4000" b="1" dirty="0"/>
              <a:t/>
            </a:r>
            <a:br>
              <a:rPr lang="fr-FR" altLang="bg-BG" sz="4000" b="1" dirty="0"/>
            </a:br>
            <a:endParaRPr lang="fr-FR" altLang="bg-BG" sz="4000" b="1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bg-BG" altLang="bg-BG" sz="2800" b="1" dirty="0">
                <a:solidFill>
                  <a:schemeClr val="tx2"/>
                </a:solidFill>
                <a:cs typeface="Times New Roman" pitchFamily="18" charset="0"/>
              </a:rPr>
              <a:t>Състав:</a:t>
            </a:r>
          </a:p>
          <a:p>
            <a:pPr algn="l">
              <a:lnSpc>
                <a:spcPct val="90000"/>
              </a:lnSpc>
              <a:buFontTx/>
              <a:buChar char="•"/>
            </a:pPr>
            <a:r>
              <a:rPr lang="bg-BG" altLang="bg-BG" sz="2000" b="1" dirty="0">
                <a:solidFill>
                  <a:schemeClr val="tx2"/>
                </a:solidFill>
              </a:rPr>
              <a:t> </a:t>
            </a:r>
            <a:r>
              <a:rPr lang="bg-BG" altLang="bg-BG" sz="2400" dirty="0">
                <a:solidFill>
                  <a:schemeClr val="tx2"/>
                </a:solidFill>
                <a:cs typeface="Times New Roman" pitchFamily="18" charset="0"/>
              </a:rPr>
              <a:t>д</a:t>
            </a:r>
            <a:r>
              <a:rPr lang="bg-BG" altLang="bg-BG" sz="2400" dirty="0" smtClean="0">
                <a:solidFill>
                  <a:schemeClr val="tx2"/>
                </a:solidFill>
                <a:cs typeface="Times New Roman" pitchFamily="18" charset="0"/>
              </a:rPr>
              <a:t>оц</a:t>
            </a:r>
            <a:r>
              <a:rPr lang="bg-BG" altLang="bg-BG" sz="2400" dirty="0">
                <a:solidFill>
                  <a:schemeClr val="tx2"/>
                </a:solidFill>
                <a:cs typeface="Times New Roman" pitchFamily="18" charset="0"/>
              </a:rPr>
              <a:t>. </a:t>
            </a:r>
            <a:r>
              <a:rPr lang="bg-BG" altLang="bg-BG" sz="2400" dirty="0" smtClean="0">
                <a:solidFill>
                  <a:schemeClr val="tx2"/>
                </a:solidFill>
                <a:cs typeface="Times New Roman" pitchFamily="18" charset="0"/>
              </a:rPr>
              <a:t>дфн </a:t>
            </a:r>
            <a:r>
              <a:rPr lang="bg-BG" altLang="bg-BG" sz="2400" dirty="0">
                <a:solidFill>
                  <a:schemeClr val="tx2"/>
                </a:solidFill>
                <a:cs typeface="Times New Roman" pitchFamily="18" charset="0"/>
              </a:rPr>
              <a:t>Добромир </a:t>
            </a:r>
            <a:r>
              <a:rPr lang="bg-BG" altLang="bg-BG" sz="2400" dirty="0" err="1">
                <a:solidFill>
                  <a:schemeClr val="tx2"/>
                </a:solidFill>
                <a:cs typeface="Times New Roman" pitchFamily="18" charset="0"/>
              </a:rPr>
              <a:t>Пресиянов</a:t>
            </a:r>
            <a:endParaRPr lang="bg-BG" altLang="bg-BG" sz="2400" dirty="0">
              <a:solidFill>
                <a:schemeClr val="tx2"/>
              </a:solidFill>
              <a:cs typeface="Times New Roman" pitchFamily="18" charset="0"/>
            </a:endParaRPr>
          </a:p>
          <a:p>
            <a:pPr algn="l">
              <a:lnSpc>
                <a:spcPct val="90000"/>
              </a:lnSpc>
              <a:buFontTx/>
              <a:buChar char="•"/>
            </a:pPr>
            <a:r>
              <a:rPr lang="bg-BG" altLang="bg-BG" sz="2400" dirty="0">
                <a:solidFill>
                  <a:schemeClr val="tx2"/>
                </a:solidFill>
                <a:cs typeface="Times New Roman" pitchFamily="18" charset="0"/>
              </a:rPr>
              <a:t> </a:t>
            </a:r>
            <a:r>
              <a:rPr lang="bg-BG" altLang="bg-BG" sz="2400" dirty="0">
                <a:solidFill>
                  <a:schemeClr val="tx2"/>
                </a:solidFill>
                <a:cs typeface="Times New Roman" pitchFamily="18" charset="0"/>
              </a:rPr>
              <a:t>д</a:t>
            </a:r>
            <a:r>
              <a:rPr lang="bg-BG" altLang="bg-BG" sz="2400" dirty="0" smtClean="0">
                <a:solidFill>
                  <a:schemeClr val="tx2"/>
                </a:solidFill>
                <a:cs typeface="Times New Roman" pitchFamily="18" charset="0"/>
              </a:rPr>
              <a:t>оц</a:t>
            </a:r>
            <a:r>
              <a:rPr lang="bg-BG" altLang="bg-BG" sz="2400" dirty="0">
                <a:solidFill>
                  <a:schemeClr val="tx2"/>
                </a:solidFill>
                <a:cs typeface="Times New Roman" pitchFamily="18" charset="0"/>
              </a:rPr>
              <a:t>. д-р Красимир Митев</a:t>
            </a:r>
          </a:p>
          <a:p>
            <a:pPr algn="l">
              <a:lnSpc>
                <a:spcPct val="90000"/>
              </a:lnSpc>
              <a:buFontTx/>
              <a:buChar char="•"/>
            </a:pPr>
            <a:r>
              <a:rPr lang="bg-BG" altLang="bg-BG" sz="2400" dirty="0">
                <a:solidFill>
                  <a:schemeClr val="tx2"/>
                </a:solidFill>
                <a:cs typeface="Times New Roman" pitchFamily="18" charset="0"/>
              </a:rPr>
              <a:t> </a:t>
            </a:r>
            <a:r>
              <a:rPr lang="bg-BG" altLang="bg-BG" sz="2400" dirty="0" smtClean="0">
                <a:solidFill>
                  <a:schemeClr val="tx2"/>
                </a:solidFill>
                <a:cs typeface="Times New Roman" pitchFamily="18" charset="0"/>
              </a:rPr>
              <a:t>гл</a:t>
            </a:r>
            <a:r>
              <a:rPr lang="bg-BG" altLang="bg-BG" sz="2400" dirty="0">
                <a:solidFill>
                  <a:schemeClr val="tx2"/>
                </a:solidFill>
                <a:cs typeface="Times New Roman" pitchFamily="18" charset="0"/>
              </a:rPr>
              <a:t>. ас. д-р Страхил Георгиев</a:t>
            </a:r>
          </a:p>
          <a:p>
            <a:pPr algn="l">
              <a:lnSpc>
                <a:spcPct val="90000"/>
              </a:lnSpc>
              <a:buFontTx/>
              <a:buChar char="•"/>
            </a:pPr>
            <a:r>
              <a:rPr lang="bg-BG" altLang="bg-BG" sz="2400" dirty="0">
                <a:solidFill>
                  <a:schemeClr val="tx2"/>
                </a:solidFill>
                <a:cs typeface="Times New Roman" pitchFamily="18" charset="0"/>
              </a:rPr>
              <a:t> </a:t>
            </a:r>
            <a:r>
              <a:rPr lang="bg-BG" altLang="bg-BG" sz="2400" dirty="0" smtClean="0">
                <a:solidFill>
                  <a:schemeClr val="tx2"/>
                </a:solidFill>
                <a:cs typeface="Times New Roman" pitchFamily="18" charset="0"/>
              </a:rPr>
              <a:t>инж</a:t>
            </a:r>
            <a:r>
              <a:rPr lang="bg-BG" altLang="bg-BG" sz="2400" dirty="0">
                <a:solidFill>
                  <a:schemeClr val="tx2"/>
                </a:solidFill>
                <a:cs typeface="Times New Roman" pitchFamily="18" charset="0"/>
              </a:rPr>
              <a:t>. Петко Узунов</a:t>
            </a:r>
          </a:p>
          <a:p>
            <a:pPr algn="l">
              <a:lnSpc>
                <a:spcPct val="90000"/>
              </a:lnSpc>
              <a:buFontTx/>
              <a:buChar char="•"/>
            </a:pPr>
            <a:r>
              <a:rPr lang="bg-BG" altLang="bg-BG" sz="2400" dirty="0">
                <a:solidFill>
                  <a:schemeClr val="tx2"/>
                </a:solidFill>
                <a:cs typeface="Times New Roman" pitchFamily="18" charset="0"/>
              </a:rPr>
              <a:t> </a:t>
            </a:r>
            <a:r>
              <a:rPr lang="bg-BG" altLang="bg-BG" sz="2400" dirty="0" smtClean="0">
                <a:solidFill>
                  <a:schemeClr val="tx2"/>
                </a:solidFill>
                <a:cs typeface="Times New Roman" pitchFamily="18" charset="0"/>
              </a:rPr>
              <a:t>докторант </a:t>
            </a:r>
            <a:r>
              <a:rPr lang="bg-BG" altLang="bg-BG" sz="2400" dirty="0">
                <a:solidFill>
                  <a:schemeClr val="tx2"/>
                </a:solidFill>
                <a:cs typeface="Times New Roman" pitchFamily="18" charset="0"/>
              </a:rPr>
              <a:t>Георги </a:t>
            </a:r>
            <a:r>
              <a:rPr lang="bg-BG" altLang="bg-BG" sz="2400" dirty="0" err="1">
                <a:solidFill>
                  <a:schemeClr val="tx2"/>
                </a:solidFill>
                <a:cs typeface="Times New Roman" pitchFamily="18" charset="0"/>
              </a:rPr>
              <a:t>Герганов</a:t>
            </a:r>
            <a:endParaRPr lang="bg-BG" altLang="bg-BG" sz="2400" dirty="0">
              <a:solidFill>
                <a:schemeClr val="tx2"/>
              </a:solidFill>
              <a:cs typeface="Times New Roman" pitchFamily="18" charset="0"/>
            </a:endParaRPr>
          </a:p>
          <a:p>
            <a:pPr algn="l">
              <a:lnSpc>
                <a:spcPct val="90000"/>
              </a:lnSpc>
              <a:buFontTx/>
              <a:buChar char="•"/>
            </a:pPr>
            <a:r>
              <a:rPr lang="bg-BG" altLang="bg-BG" sz="2400" dirty="0">
                <a:solidFill>
                  <a:schemeClr val="tx2"/>
                </a:solidFill>
                <a:cs typeface="Times New Roman" pitchFamily="18" charset="0"/>
              </a:rPr>
              <a:t> </a:t>
            </a:r>
            <a:r>
              <a:rPr lang="bg-BG" altLang="bg-BG" sz="2400" dirty="0" smtClean="0">
                <a:solidFill>
                  <a:schemeClr val="tx2"/>
                </a:solidFill>
                <a:cs typeface="Times New Roman" pitchFamily="18" charset="0"/>
              </a:rPr>
              <a:t>зад</a:t>
            </a:r>
            <a:r>
              <a:rPr lang="bg-BG" altLang="bg-BG" sz="2400" dirty="0">
                <a:solidFill>
                  <a:schemeClr val="tx2"/>
                </a:solidFill>
                <a:cs typeface="Times New Roman" pitchFamily="18" charset="0"/>
              </a:rPr>
              <a:t>. докторант Димитър Димитров</a:t>
            </a:r>
          </a:p>
          <a:p>
            <a:pPr algn="l">
              <a:lnSpc>
                <a:spcPct val="90000"/>
              </a:lnSpc>
            </a:pPr>
            <a:r>
              <a:rPr lang="bg-BG" altLang="bg-BG" sz="2400" dirty="0">
                <a:solidFill>
                  <a:schemeClr val="tx2"/>
                </a:solidFill>
                <a:cs typeface="Times New Roman" pitchFamily="18" charset="0"/>
              </a:rPr>
              <a:t>в</a:t>
            </a:r>
            <a:r>
              <a:rPr lang="bg-BG" altLang="bg-BG" sz="2400" dirty="0" smtClean="0">
                <a:solidFill>
                  <a:schemeClr val="tx2"/>
                </a:solidFill>
                <a:cs typeface="Times New Roman" pitchFamily="18" charset="0"/>
              </a:rPr>
              <a:t> </a:t>
            </a:r>
            <a:r>
              <a:rPr lang="bg-BG" altLang="bg-BG" sz="2400" dirty="0">
                <a:solidFill>
                  <a:schemeClr val="tx2"/>
                </a:solidFill>
                <a:cs typeface="Times New Roman" pitchFamily="18" charset="0"/>
              </a:rPr>
              <a:t>изследователската група участват също гл. ас. д-р Ивелина Димитрова и </a:t>
            </a:r>
            <a:r>
              <a:rPr lang="bg-BG" altLang="bg-BG" sz="2400" dirty="0" smtClean="0">
                <a:solidFill>
                  <a:schemeClr val="tx2"/>
                </a:solidFill>
                <a:cs typeface="Times New Roman" pitchFamily="18" charset="0"/>
              </a:rPr>
              <a:t>физик </a:t>
            </a:r>
            <a:r>
              <a:rPr lang="bg-BG" altLang="bg-BG" sz="2400" dirty="0">
                <a:solidFill>
                  <a:schemeClr val="tx2"/>
                </a:solidFill>
                <a:cs typeface="Times New Roman" pitchFamily="18" charset="0"/>
              </a:rPr>
              <a:t>Татяна </a:t>
            </a:r>
            <a:r>
              <a:rPr lang="bg-BG" altLang="bg-BG" sz="2400" dirty="0" err="1" smtClean="0">
                <a:solidFill>
                  <a:schemeClr val="tx2"/>
                </a:solidFill>
                <a:cs typeface="Times New Roman" pitchFamily="18" charset="0"/>
              </a:rPr>
              <a:t>Бошкова</a:t>
            </a:r>
            <a:endParaRPr lang="fr-FR" altLang="bg-BG" sz="2800" b="1" dirty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</a:pPr>
            <a:endParaRPr lang="fr-FR" altLang="bg-BG" sz="2800" b="1" dirty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</a:pPr>
            <a:endParaRPr lang="fr-FR" altLang="bg-BG" sz="2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767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4000" b="1"/>
              <a:t>Исторически сведения: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bg-BG" altLang="bg-BG" sz="2800" dirty="0">
                <a:solidFill>
                  <a:schemeClr val="tx2"/>
                </a:solidFill>
                <a:cs typeface="Times New Roman" pitchFamily="18" charset="0"/>
              </a:rPr>
              <a:t>Основана: 1963 г. от проф. </a:t>
            </a:r>
            <a:r>
              <a:rPr lang="bg-BG" altLang="bg-BG" sz="2800" dirty="0" smtClean="0">
                <a:solidFill>
                  <a:schemeClr val="tx2"/>
                </a:solidFill>
                <a:cs typeface="Times New Roman" pitchFamily="18" charset="0"/>
              </a:rPr>
              <a:t>дфн </a:t>
            </a:r>
            <a:r>
              <a:rPr lang="bg-BG" altLang="bg-BG" sz="2800" dirty="0">
                <a:solidFill>
                  <a:schemeClr val="tx2"/>
                </a:solidFill>
                <a:cs typeface="Times New Roman" pitchFamily="18" charset="0"/>
              </a:rPr>
              <a:t>Иван Узунов</a:t>
            </a:r>
            <a:r>
              <a:rPr lang="en-US" altLang="bg-BG" sz="2800" dirty="0">
                <a:solidFill>
                  <a:schemeClr val="tx2"/>
                </a:solidFill>
                <a:cs typeface="Times New Roman" pitchFamily="18" charset="0"/>
              </a:rPr>
              <a:t>;</a:t>
            </a:r>
            <a:endParaRPr lang="bg-BG" altLang="bg-BG" sz="2800" dirty="0">
              <a:solidFill>
                <a:schemeClr val="tx2"/>
              </a:solidFill>
              <a:cs typeface="Times New Roman" pitchFamily="18" charset="0"/>
            </a:endParaRPr>
          </a:p>
          <a:p>
            <a:r>
              <a:rPr lang="bg-BG" altLang="bg-BG" sz="2800" dirty="0">
                <a:solidFill>
                  <a:schemeClr val="tx2"/>
                </a:solidFill>
                <a:cs typeface="Times New Roman" pitchFamily="18" charset="0"/>
              </a:rPr>
              <a:t>Организира обучението по Дозиметрия и лъчезащита, Радиоактивност в околната среда, Метрология на йонизиращи лъчения, Радиационна биофизика, Монте-Карло моделиране на транспорт на йонизиращи лъчения</a:t>
            </a:r>
            <a:r>
              <a:rPr lang="en-US" altLang="bg-BG" sz="2800" dirty="0">
                <a:solidFill>
                  <a:schemeClr val="tx2"/>
                </a:solidFill>
                <a:cs typeface="Times New Roman" pitchFamily="18" charset="0"/>
              </a:rPr>
              <a:t>;</a:t>
            </a:r>
            <a:endParaRPr lang="bg-BG" altLang="bg-BG" sz="2800" dirty="0">
              <a:solidFill>
                <a:schemeClr val="tx2"/>
              </a:solidFill>
              <a:cs typeface="Times New Roman" pitchFamily="18" charset="0"/>
            </a:endParaRPr>
          </a:p>
          <a:p>
            <a:r>
              <a:rPr lang="bg-BG" altLang="bg-BG" sz="2800" dirty="0">
                <a:solidFill>
                  <a:schemeClr val="tx2"/>
                </a:solidFill>
                <a:cs typeface="Times New Roman" pitchFamily="18" charset="0"/>
              </a:rPr>
              <a:t>Провежда активна научна дейност в горните направления.</a:t>
            </a:r>
          </a:p>
        </p:txBody>
      </p:sp>
    </p:spTree>
    <p:extLst>
      <p:ext uri="{BB962C8B-B14F-4D97-AF65-F5344CB8AC3E}">
        <p14:creationId xmlns:p14="http://schemas.microsoft.com/office/powerpoint/2010/main" val="2800595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404664"/>
            <a:ext cx="7884368" cy="2039888"/>
          </a:xfrm>
        </p:spPr>
        <p:txBody>
          <a:bodyPr>
            <a:noAutofit/>
          </a:bodyPr>
          <a:lstStyle/>
          <a:p>
            <a:pPr algn="l"/>
            <a:r>
              <a:rPr lang="bg-BG" altLang="bg-BG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Научна проблематика, в която групата е получила най-широка международна известност и признание:</a:t>
            </a:r>
            <a:r>
              <a:rPr lang="bg-BG" altLang="bg-BG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altLang="bg-BG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209800"/>
            <a:ext cx="7772400" cy="3886200"/>
          </a:xfrm>
        </p:spPr>
        <p:txBody>
          <a:bodyPr/>
          <a:lstStyle/>
          <a:p>
            <a:pPr>
              <a:buFontTx/>
              <a:buNone/>
            </a:pPr>
            <a:endParaRPr lang="bg-BG" altLang="bg-BG" dirty="0"/>
          </a:p>
          <a:p>
            <a:r>
              <a:rPr lang="bg-BG" altLang="bg-BG" dirty="0">
                <a:cs typeface="Times New Roman" pitchFamily="18" charset="0"/>
              </a:rPr>
              <a:t>Проблемът РАДОН (всички аспекти)</a:t>
            </a:r>
          </a:p>
          <a:p>
            <a:r>
              <a:rPr lang="bg-BG" altLang="bg-BG" b="1" dirty="0">
                <a:solidFill>
                  <a:srgbClr val="FF0000"/>
                </a:solidFill>
                <a:cs typeface="Times New Roman" pitchFamily="18" charset="0"/>
              </a:rPr>
              <a:t>Колегите, които се интересуват какви са нивата на радон в тяхното жилище могат да го научат, като предоставят за анализ някое от съхраняваните у тях </a:t>
            </a:r>
            <a:r>
              <a:rPr lang="en-US" altLang="bg-BG" b="1" dirty="0">
                <a:solidFill>
                  <a:srgbClr val="FF0000"/>
                </a:solidFill>
                <a:cs typeface="Times New Roman" pitchFamily="18" charset="0"/>
              </a:rPr>
              <a:t>CD/DVD</a:t>
            </a:r>
            <a:r>
              <a:rPr lang="bg-BG" altLang="bg-BG" b="1" dirty="0">
                <a:solidFill>
                  <a:srgbClr val="FF0000"/>
                </a:solidFill>
                <a:cs typeface="Times New Roman" pitchFamily="18" charset="0"/>
              </a:rPr>
              <a:t>.</a:t>
            </a:r>
            <a:endParaRPr lang="en-US" altLang="bg-BG" b="1" dirty="0">
              <a:solidFill>
                <a:srgbClr val="FF000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6390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3600" dirty="0" smtClean="0"/>
              <a:t>Група Монте Карло </a:t>
            </a:r>
            <a:r>
              <a:rPr lang="en-US" altLang="bg-BG" sz="3600" dirty="0" smtClean="0"/>
              <a:t>- </a:t>
            </a:r>
            <a:r>
              <a:rPr lang="bg-BG" altLang="bg-BG" sz="3600" dirty="0" smtClean="0"/>
              <a:t/>
            </a:r>
            <a:br>
              <a:rPr lang="bg-BG" altLang="bg-BG" sz="3600" dirty="0" smtClean="0"/>
            </a:br>
            <a:r>
              <a:rPr lang="bg-BG" altLang="bg-BG" sz="2400" dirty="0" smtClean="0"/>
              <a:t>изчислителна теоретична физика</a:t>
            </a:r>
            <a:br>
              <a:rPr lang="bg-BG" altLang="bg-BG" sz="2400" dirty="0" smtClean="0"/>
            </a:br>
            <a:r>
              <a:rPr lang="en-US" altLang="bg-BG" sz="2400" dirty="0" smtClean="0"/>
              <a:t>http://cluster.phys.uni-sofia.bg/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27584" y="1556792"/>
            <a:ext cx="7848872" cy="2016224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bg-BG" altLang="bg-BG" sz="1800" i="1" dirty="0" smtClean="0"/>
              <a:t>Свойства на материалите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bg-BG" altLang="bg-BG" sz="1800" dirty="0" smtClean="0"/>
              <a:t>с малки размери (клъстери от атоми и молекули) в ниски размерности </a:t>
            </a:r>
            <a:r>
              <a:rPr lang="en-US" altLang="bg-BG" sz="1800" dirty="0" smtClean="0"/>
              <a:t>(1D, 2D)</a:t>
            </a:r>
            <a:endParaRPr lang="bg-BG" altLang="bg-BG" sz="1800" dirty="0" smtClean="0"/>
          </a:p>
          <a:p>
            <a:pPr>
              <a:lnSpc>
                <a:spcPct val="80000"/>
              </a:lnSpc>
              <a:buFontTx/>
              <a:buChar char="-"/>
            </a:pPr>
            <a:r>
              <a:rPr lang="bg-BG" altLang="bg-BG" sz="1800" dirty="0" smtClean="0"/>
              <a:t>роля на обхвата на потенциалите на взаимодействия</a:t>
            </a:r>
          </a:p>
          <a:p>
            <a:pPr>
              <a:lnSpc>
                <a:spcPct val="80000"/>
              </a:lnSpc>
              <a:buFont typeface="Arial" pitchFamily="34" charset="0"/>
              <a:buNone/>
            </a:pPr>
            <a:endParaRPr lang="bg-BG" altLang="bg-BG" sz="1800" dirty="0" smtClean="0"/>
          </a:p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bg-BG" altLang="bg-BG" sz="1800" i="1" dirty="0" smtClean="0"/>
              <a:t>Процеси в ниско-размерни системи</a:t>
            </a:r>
            <a:endParaRPr lang="bg-BG" altLang="bg-BG" sz="1800" dirty="0" smtClean="0"/>
          </a:p>
          <a:p>
            <a:pPr>
              <a:lnSpc>
                <a:spcPct val="80000"/>
              </a:lnSpc>
              <a:buFontTx/>
              <a:buChar char="-"/>
            </a:pPr>
            <a:r>
              <a:rPr lang="bg-BG" altLang="bg-BG" sz="1800" dirty="0" smtClean="0"/>
              <a:t>фазови преходи, предизвикани от </a:t>
            </a:r>
            <a:r>
              <a:rPr lang="bg-BG" altLang="bg-BG" sz="1800" dirty="0" err="1" smtClean="0"/>
              <a:t>флуктуации</a:t>
            </a:r>
            <a:endParaRPr lang="bg-BG" altLang="bg-BG" sz="1800" dirty="0" smtClean="0"/>
          </a:p>
          <a:p>
            <a:pPr>
              <a:lnSpc>
                <a:spcPct val="80000"/>
              </a:lnSpc>
              <a:buFontTx/>
              <a:buChar char="-"/>
            </a:pPr>
            <a:r>
              <a:rPr lang="bg-BG" altLang="bg-BG" sz="1800" dirty="0" smtClean="0"/>
              <a:t>електронен и </a:t>
            </a:r>
            <a:r>
              <a:rPr lang="bg-BG" altLang="bg-BG" sz="1800" dirty="0" err="1" smtClean="0"/>
              <a:t>мюонен</a:t>
            </a:r>
            <a:r>
              <a:rPr lang="bg-BG" altLang="bg-BG" sz="1800" dirty="0" smtClean="0"/>
              <a:t>  транспорт в ограничени среди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bg-BG" altLang="bg-BG" sz="1800" dirty="0" err="1" smtClean="0"/>
              <a:t>самоорганизация</a:t>
            </a:r>
            <a:r>
              <a:rPr lang="bg-BG" altLang="bg-BG" sz="1800" dirty="0" smtClean="0"/>
              <a:t> и индуцирана организация </a:t>
            </a:r>
            <a:endParaRPr lang="en-US" altLang="bg-BG" sz="1800" dirty="0" smtClean="0"/>
          </a:p>
          <a:p>
            <a:pPr>
              <a:lnSpc>
                <a:spcPct val="80000"/>
              </a:lnSpc>
              <a:buFontTx/>
              <a:buChar char="-"/>
            </a:pPr>
            <a:r>
              <a:rPr lang="bg-BG" altLang="bg-BG" sz="1800" dirty="0" smtClean="0"/>
              <a:t>дефект-дефектни взаимодействия</a:t>
            </a:r>
          </a:p>
          <a:p>
            <a:pPr>
              <a:lnSpc>
                <a:spcPct val="80000"/>
              </a:lnSpc>
              <a:buFont typeface="Arial" pitchFamily="34" charset="0"/>
              <a:buNone/>
            </a:pPr>
            <a:endParaRPr lang="bg-BG" altLang="bg-BG" sz="1800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258289" y="3501008"/>
            <a:ext cx="6769496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  <a:normAutofit fontScale="62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bg-BG" altLang="bg-BG" kern="0" dirty="0" smtClean="0"/>
              <a:t>Техники:</a:t>
            </a:r>
          </a:p>
          <a:p>
            <a:pPr>
              <a:buFontTx/>
              <a:buChar char="-"/>
            </a:pPr>
            <a:r>
              <a:rPr lang="bg-BG" altLang="bg-BG" kern="0" dirty="0" smtClean="0"/>
              <a:t>Квантови пресмятания (ДФТ &amp; </a:t>
            </a:r>
            <a:r>
              <a:rPr lang="en-US" altLang="bg-BG" i="1" kern="0" dirty="0" err="1" smtClean="0"/>
              <a:t>ab</a:t>
            </a:r>
            <a:r>
              <a:rPr lang="en-US" altLang="bg-BG" i="1" kern="0" dirty="0" smtClean="0"/>
              <a:t> initio</a:t>
            </a:r>
            <a:r>
              <a:rPr lang="bg-BG" altLang="bg-BG" kern="0" dirty="0" smtClean="0"/>
              <a:t>)</a:t>
            </a:r>
          </a:p>
          <a:p>
            <a:pPr>
              <a:buFontTx/>
              <a:buChar char="-"/>
            </a:pPr>
            <a:r>
              <a:rPr lang="bg-BG" altLang="bg-BG" kern="0" dirty="0" err="1" smtClean="0"/>
              <a:t>Симулационни</a:t>
            </a:r>
            <a:r>
              <a:rPr lang="bg-BG" altLang="bg-BG" kern="0" dirty="0" smtClean="0"/>
              <a:t> техники (методи Монте Карло)</a:t>
            </a:r>
          </a:p>
          <a:p>
            <a:pPr>
              <a:buFontTx/>
              <a:buChar char="-"/>
            </a:pPr>
            <a:r>
              <a:rPr lang="bg-BG" altLang="bg-BG" kern="0" dirty="0" smtClean="0"/>
              <a:t>Класическа и квантова молекулна динамика</a:t>
            </a:r>
          </a:p>
          <a:p>
            <a:pPr>
              <a:buFontTx/>
              <a:buChar char="-"/>
            </a:pPr>
            <a:r>
              <a:rPr lang="bg-BG" altLang="bg-BG" kern="0" dirty="0" smtClean="0"/>
              <a:t>Оптимизационни задачи (генетичен алгоритъм, паралелни пресмятания)</a:t>
            </a:r>
            <a:endParaRPr lang="en-US" altLang="bg-BG" kern="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899592" y="5085184"/>
            <a:ext cx="5148808" cy="1235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  <a:normAutofit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bg-BG" altLang="bg-BG" sz="24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ХОРА</a:t>
            </a:r>
            <a:r>
              <a:rPr lang="bg-BG" altLang="bg-BG" sz="2000" kern="0" dirty="0" smtClean="0"/>
              <a:t>:</a:t>
            </a:r>
          </a:p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bg-BG" altLang="bg-BG" sz="2000" kern="0" dirty="0"/>
              <a:t>г</a:t>
            </a:r>
            <a:r>
              <a:rPr lang="bg-BG" altLang="bg-BG" sz="2000" kern="0" dirty="0" smtClean="0"/>
              <a:t>л.ас</a:t>
            </a:r>
            <a:r>
              <a:rPr lang="bg-BG" altLang="bg-BG" sz="2000" kern="0" dirty="0" smtClean="0"/>
              <a:t>. д-р Стоян </a:t>
            </a:r>
            <a:r>
              <a:rPr lang="bg-BG" altLang="bg-BG" sz="2000" kern="0" dirty="0" err="1" smtClean="0"/>
              <a:t>Писов</a:t>
            </a:r>
            <a:endParaRPr lang="bg-BG" altLang="bg-BG" sz="2000" kern="0" dirty="0" smtClean="0"/>
          </a:p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bg-BG" altLang="bg-BG" sz="2000" kern="0" dirty="0"/>
              <a:t>д</a:t>
            </a:r>
            <a:r>
              <a:rPr lang="bg-BG" altLang="bg-BG" sz="2000" kern="0" dirty="0" smtClean="0"/>
              <a:t>-р </a:t>
            </a:r>
            <a:r>
              <a:rPr lang="bg-BG" altLang="bg-BG" sz="2000" kern="0" dirty="0" smtClean="0"/>
              <a:t>Христо Илиев (пост-док Германия)</a:t>
            </a:r>
          </a:p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bg-BG" altLang="bg-BG" sz="2000" kern="0" dirty="0"/>
              <a:t>п</a:t>
            </a:r>
            <a:r>
              <a:rPr lang="bg-BG" altLang="bg-BG" sz="2000" kern="0" dirty="0" smtClean="0"/>
              <a:t>роф</a:t>
            </a:r>
            <a:r>
              <a:rPr lang="bg-BG" altLang="bg-BG" sz="2000" kern="0" dirty="0" smtClean="0"/>
              <a:t>. </a:t>
            </a:r>
            <a:r>
              <a:rPr lang="bg-BG" altLang="bg-BG" sz="2000" kern="0" dirty="0" smtClean="0"/>
              <a:t>дфн </a:t>
            </a:r>
            <a:r>
              <a:rPr lang="bg-BG" altLang="bg-BG" sz="2000" kern="0" dirty="0" smtClean="0"/>
              <a:t>Ани </a:t>
            </a:r>
            <a:r>
              <a:rPr lang="bg-BG" altLang="bg-BG" sz="2000" kern="0" dirty="0" err="1" smtClean="0"/>
              <a:t>Пройкова</a:t>
            </a:r>
            <a:endParaRPr lang="bg-BG" altLang="bg-BG" sz="2000" kern="0" dirty="0" smtClean="0"/>
          </a:p>
          <a:p>
            <a:pPr>
              <a:lnSpc>
                <a:spcPct val="80000"/>
              </a:lnSpc>
              <a:buFont typeface="Arial" pitchFamily="34" charset="0"/>
              <a:buNone/>
            </a:pPr>
            <a:endParaRPr lang="bg-BG" altLang="bg-BG" sz="2000" kern="0" dirty="0"/>
          </a:p>
        </p:txBody>
      </p:sp>
    </p:spTree>
    <p:extLst>
      <p:ext uri="{BB962C8B-B14F-4D97-AF65-F5344CB8AC3E}">
        <p14:creationId xmlns:p14="http://schemas.microsoft.com/office/powerpoint/2010/main" val="877510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60648"/>
            <a:ext cx="4798648" cy="3598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645024"/>
            <a:ext cx="4089400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6028601" y="4509120"/>
            <a:ext cx="2736304" cy="1440160"/>
          </a:xfrm>
          <a:prstGeom prst="rect">
            <a:avLst/>
          </a:prstGeom>
        </p:spPr>
        <p:txBody>
          <a:bodyPr>
            <a:normAutofit fontScale="67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en-US" altLang="bg-BG" sz="4000" kern="0" dirty="0" smtClean="0"/>
              <a:t> </a:t>
            </a:r>
            <a:r>
              <a:rPr lang="en-US" altLang="bg-BG" sz="4000" kern="0" dirty="0" err="1" smtClean="0"/>
              <a:t>Physon</a:t>
            </a:r>
            <a:r>
              <a:rPr lang="bg-BG" altLang="bg-BG" sz="4000" kern="0" dirty="0" smtClean="0"/>
              <a:t>:</a:t>
            </a:r>
            <a:r>
              <a:rPr lang="en-US" altLang="bg-BG" sz="4000" kern="0" dirty="0" smtClean="0"/>
              <a:t> </a:t>
            </a:r>
            <a:r>
              <a:rPr lang="bg-BG" altLang="bg-BG" sz="4000" kern="0" dirty="0" smtClean="0"/>
              <a:t>Стоян </a:t>
            </a:r>
            <a:r>
              <a:rPr lang="bg-BG" altLang="bg-BG" sz="4000" kern="0" dirty="0" err="1" smtClean="0"/>
              <a:t>Писов</a:t>
            </a:r>
            <a:r>
              <a:rPr lang="bg-BG" altLang="bg-BG" sz="4000" kern="0" dirty="0" smtClean="0"/>
              <a:t> &amp; Христо Илиев</a:t>
            </a:r>
            <a:endParaRPr lang="en-US" altLang="bg-BG" sz="4000" kern="0" dirty="0"/>
          </a:p>
        </p:txBody>
      </p:sp>
      <p:pic>
        <p:nvPicPr>
          <p:cNvPr id="5" name="Content Placeholder 3" descr="14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" r="2614"/>
          <a:stretch/>
        </p:blipFill>
        <p:spPr>
          <a:xfrm>
            <a:off x="6598232" y="476672"/>
            <a:ext cx="2095500" cy="3754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963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3600" dirty="0" smtClean="0"/>
              <a:t>Физика на елементарните частици</a:t>
            </a:r>
            <a:endParaRPr lang="bg-BG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bg-BG" dirty="0"/>
              <a:t>Лаборатория по физика на елементарните частици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dirty="0"/>
              <a:t>Лаборатория по ФЕЧ и </a:t>
            </a:r>
            <a:r>
              <a:rPr lang="en-US" dirty="0" smtClean="0"/>
              <a:t>GRID</a:t>
            </a:r>
            <a:r>
              <a:rPr lang="bg-BG" dirty="0" smtClean="0"/>
              <a:t> </a:t>
            </a:r>
            <a:r>
              <a:rPr lang="bg-BG" dirty="0"/>
              <a:t>технологии – </a:t>
            </a:r>
            <a:r>
              <a:rPr lang="en-US" dirty="0"/>
              <a:t>CMS </a:t>
            </a:r>
            <a:r>
              <a:rPr lang="bg-BG" dirty="0"/>
              <a:t> център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dirty="0"/>
              <a:t>Нов изчислителен център</a:t>
            </a:r>
            <a:r>
              <a:rPr lang="en-US" dirty="0"/>
              <a:t> </a:t>
            </a:r>
            <a:r>
              <a:rPr lang="bg-BG" dirty="0"/>
              <a:t>– </a:t>
            </a:r>
          </a:p>
          <a:p>
            <a:r>
              <a:rPr lang="en-US" dirty="0"/>
              <a:t>Grid </a:t>
            </a:r>
            <a:r>
              <a:rPr lang="bg-BG" dirty="0"/>
              <a:t>клъстер – 320 ядра + 120 Т</a:t>
            </a:r>
            <a:r>
              <a:rPr lang="en-US" dirty="0"/>
              <a:t>B</a:t>
            </a:r>
            <a:r>
              <a:rPr lang="bg-BG" dirty="0"/>
              <a:t> място за съхранение на данни </a:t>
            </a:r>
          </a:p>
          <a:p>
            <a:r>
              <a:rPr lang="bg-BG" dirty="0"/>
              <a:t>Клъстер за паралелни изчисления</a:t>
            </a:r>
            <a:r>
              <a:rPr lang="en-US" dirty="0"/>
              <a:t> BIOSIM</a:t>
            </a:r>
            <a:r>
              <a:rPr lang="bg-BG" dirty="0"/>
              <a:t> – 96 ядра  с бърза комуникация (</a:t>
            </a:r>
            <a:r>
              <a:rPr lang="en-US" dirty="0" err="1"/>
              <a:t>InfiniBand</a:t>
            </a:r>
            <a:r>
              <a:rPr lang="en-US" dirty="0"/>
              <a:t>)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482021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52736"/>
            <a:ext cx="2789238" cy="352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5267" y="116632"/>
            <a:ext cx="7772400" cy="1143000"/>
          </a:xfrm>
        </p:spPr>
        <p:txBody>
          <a:bodyPr/>
          <a:lstStyle/>
          <a:p>
            <a:r>
              <a:rPr lang="bg-BG" sz="3600" dirty="0" smtClean="0"/>
              <a:t>Ръководители на катедрата</a:t>
            </a:r>
            <a:endParaRPr lang="bg-BG" sz="3600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33779-A3ED-4220-ABE3-7F907846DEC3}" type="slidenum">
              <a:rPr lang="en-US" altLang="bg-BG"/>
              <a:pPr/>
              <a:t>3</a:t>
            </a:fld>
            <a:endParaRPr lang="en-US" altLang="bg-BG"/>
          </a:p>
        </p:txBody>
      </p:sp>
      <p:pic>
        <p:nvPicPr>
          <p:cNvPr id="43013" name="Picture 5" descr="акадХристоХрист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3"/>
          <a:stretch>
            <a:fillRect/>
          </a:stretch>
        </p:blipFill>
        <p:spPr bwMode="auto">
          <a:xfrm>
            <a:off x="6300192" y="1159669"/>
            <a:ext cx="2657475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5" name="Picture 7" descr="Bonchev_phot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66"/>
          <a:stretch>
            <a:fillRect/>
          </a:stretch>
        </p:blipFill>
        <p:spPr bwMode="auto">
          <a:xfrm>
            <a:off x="3661703" y="3140967"/>
            <a:ext cx="2649537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bg-BG" sz="3600" b="1" dirty="0"/>
              <a:t/>
            </a:r>
            <a:br>
              <a:rPr lang="en-US" altLang="bg-BG" sz="3600" b="1" dirty="0"/>
            </a:br>
            <a:r>
              <a:rPr lang="bg-BG" altLang="bg-BG" sz="3600" b="1" dirty="0" smtClean="0"/>
              <a:t>Физика на елементарните частици</a:t>
            </a:r>
            <a:r>
              <a:rPr lang="fr-FR" altLang="bg-BG" sz="3600" b="1" dirty="0"/>
              <a:t/>
            </a:r>
            <a:br>
              <a:rPr lang="fr-FR" altLang="bg-BG" sz="3600" b="1" dirty="0"/>
            </a:br>
            <a:endParaRPr lang="fr-FR" altLang="bg-BG" sz="3600" b="1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1096850" y="1556792"/>
            <a:ext cx="7772400" cy="324036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bg-BG" altLang="bg-BG" sz="4800" b="1" dirty="0"/>
              <a:t>хора </a:t>
            </a:r>
            <a:r>
              <a:rPr lang="bg-BG" altLang="bg-BG" sz="2800" b="1" dirty="0"/>
              <a:t>(по азбучен ред)</a:t>
            </a:r>
            <a:endParaRPr lang="bg-BG" altLang="bg-BG" sz="2800" b="1" dirty="0">
              <a:solidFill>
                <a:schemeClr val="tx2"/>
              </a:solidFill>
              <a:cs typeface="Times New Roman" pitchFamily="18" charset="0"/>
            </a:endParaRP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kumimoji="0" lang="bg-BG" altLang="bg-BG" sz="2400" dirty="0" smtClean="0"/>
              <a:t>гл.ас</a:t>
            </a:r>
            <a:r>
              <a:rPr kumimoji="0" lang="bg-BG" altLang="bg-BG" sz="2400" dirty="0"/>
              <a:t>. д-р Борислав </a:t>
            </a:r>
            <a:r>
              <a:rPr kumimoji="0" lang="bg-BG" altLang="bg-BG" sz="2400" dirty="0" smtClean="0"/>
              <a:t>Павлов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kumimoji="0" lang="bg-BG" altLang="bg-BG" sz="2400" dirty="0"/>
              <a:t>гл. ас. д-р Венелин Кожухаров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kumimoji="0" lang="bg-BG" altLang="bg-BG" sz="2400" dirty="0" err="1"/>
              <a:t>физ</a:t>
            </a:r>
            <a:r>
              <a:rPr kumimoji="0" lang="bg-BG" altLang="bg-BG" sz="2400" dirty="0"/>
              <a:t>. д-р Галина </a:t>
            </a:r>
            <a:r>
              <a:rPr kumimoji="0" lang="bg-BG" altLang="bg-BG" sz="2400" dirty="0" smtClean="0"/>
              <a:t>Ванкова</a:t>
            </a:r>
            <a:endParaRPr kumimoji="0" lang="bg-BG" altLang="bg-BG" sz="2400" dirty="0"/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kumimoji="0" lang="bg-BG" altLang="bg-BG" sz="2400" dirty="0" smtClean="0"/>
              <a:t>доц</a:t>
            </a:r>
            <a:r>
              <a:rPr kumimoji="0" lang="bg-BG" altLang="bg-BG" sz="2400" dirty="0"/>
              <a:t>. д-р </a:t>
            </a:r>
            <a:r>
              <a:rPr kumimoji="0" lang="bg-BG" altLang="bg-BG" sz="2400" dirty="0" err="1"/>
              <a:t>Леандър</a:t>
            </a:r>
            <a:r>
              <a:rPr kumimoji="0" lang="bg-BG" altLang="bg-BG" sz="2400" dirty="0"/>
              <a:t> </a:t>
            </a:r>
            <a:r>
              <a:rPr kumimoji="0" lang="bg-BG" altLang="bg-BG" sz="2400" dirty="0" err="1" smtClean="0"/>
              <a:t>Литов</a:t>
            </a:r>
            <a:endParaRPr kumimoji="0" lang="bg-BG" altLang="bg-BG" sz="2400" dirty="0" smtClean="0"/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kumimoji="0" lang="bg-BG" altLang="bg-BG" sz="2400" dirty="0"/>
              <a:t>гл. ас. д-р Мариян Богомилов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kumimoji="0" lang="bg-BG" altLang="bg-BG" sz="2400" dirty="0"/>
              <a:t>гл. ас. д-р Пейчо </a:t>
            </a:r>
            <a:r>
              <a:rPr kumimoji="0" lang="bg-BG" altLang="bg-BG" sz="2400" dirty="0" smtClean="0"/>
              <a:t>Петков</a:t>
            </a:r>
            <a:endParaRPr kumimoji="0" lang="bg-BG" altLang="bg-BG" sz="2400" dirty="0"/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kumimoji="0" lang="bg-BG" altLang="bg-BG" sz="2400" dirty="0"/>
              <a:t>проф. дфн Румен </a:t>
            </a:r>
            <a:r>
              <a:rPr kumimoji="0" lang="bg-BG" altLang="bg-BG" sz="2400" dirty="0" smtClean="0"/>
              <a:t>Ценов</a:t>
            </a:r>
          </a:p>
          <a:p>
            <a:pPr>
              <a:lnSpc>
                <a:spcPct val="90000"/>
              </a:lnSpc>
            </a:pPr>
            <a:endParaRPr lang="fr-FR" altLang="bg-BG" sz="2800" b="1" dirty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</a:pPr>
            <a:endParaRPr lang="fr-FR" altLang="bg-BG" sz="2800" b="1" dirty="0">
              <a:solidFill>
                <a:schemeClr val="tx2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99592" y="5013176"/>
            <a:ext cx="816691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dirty="0"/>
              <a:t>Дипломанти (магистър) – 36 – от тях с наука се занимават </a:t>
            </a:r>
            <a:r>
              <a:rPr lang="bg-BG" dirty="0" smtClean="0"/>
              <a:t>32</a:t>
            </a:r>
          </a:p>
          <a:p>
            <a:r>
              <a:rPr lang="bg-BG" dirty="0"/>
              <a:t>Докторанти – 11 от тях 8 защитили</a:t>
            </a:r>
            <a:endParaRPr lang="en-US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65813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DB6D6-2EE4-41E7-A69A-2F9487005085}" type="slidenum">
              <a:rPr lang="en-US" altLang="bg-BG" smtClean="0"/>
              <a:pPr/>
              <a:t>31</a:t>
            </a:fld>
            <a:endParaRPr lang="en-US" alt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bg-BG" altLang="bg-BG" smtClean="0"/>
              <a:t>26.11.2013 </a:t>
            </a:r>
            <a:r>
              <a:rPr lang="en-US" altLang="bg-BG" smtClean="0"/>
              <a:t>г.</a:t>
            </a:r>
            <a:endParaRPr lang="en-US" altLang="bg-BG" dirty="0"/>
          </a:p>
        </p:txBody>
      </p:sp>
      <p:pic>
        <p:nvPicPr>
          <p:cNvPr id="77826" name="Picture 2" descr="D:\Documents\Work_SU\Katedra\Представяне АФ 2013\CM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04664"/>
            <a:ext cx="4716016" cy="3264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27" name="Picture 3" descr="D:\Documents\Work_SU\Katedra\Представяне АФ 2013\Higg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1129" y="3861048"/>
            <a:ext cx="3414430" cy="2363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257775" y="81498"/>
            <a:ext cx="30828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atin typeface="+mj-lt"/>
              </a:rPr>
              <a:t>CMS </a:t>
            </a:r>
            <a:r>
              <a:rPr lang="en-US" sz="3600" dirty="0">
                <a:latin typeface="+mj-lt"/>
              </a:rPr>
              <a:t>&amp;</a:t>
            </a:r>
            <a:r>
              <a:rPr lang="en-US" sz="3600" dirty="0" smtClean="0">
                <a:latin typeface="+mj-lt"/>
              </a:rPr>
              <a:t> LHC</a:t>
            </a:r>
            <a:endParaRPr lang="bg-BG" sz="3600" dirty="0">
              <a:latin typeface="+mj-lt"/>
            </a:endParaRPr>
          </a:p>
        </p:txBody>
      </p:sp>
      <p:pic>
        <p:nvPicPr>
          <p:cNvPr id="11" name="Picture 4" descr="DSC_17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824" y="902489"/>
            <a:ext cx="223434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Content Placeholder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247" y="3788207"/>
            <a:ext cx="2445259" cy="2509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2" y="4509120"/>
            <a:ext cx="2411685" cy="129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7065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259632" y="908720"/>
            <a:ext cx="2592288" cy="1172365"/>
          </a:xfrm>
        </p:spPr>
        <p:txBody>
          <a:bodyPr/>
          <a:lstStyle/>
          <a:p>
            <a:r>
              <a:rPr lang="en-US" altLang="bg-BG" sz="2400" dirty="0" smtClean="0"/>
              <a:t>CMS </a:t>
            </a:r>
            <a:r>
              <a:rPr lang="bg-BG" altLang="bg-BG" sz="2400" dirty="0" smtClean="0"/>
              <a:t>център в катедрата</a:t>
            </a:r>
            <a:endParaRPr lang="bg-BG" altLang="bg-BG" sz="2400" dirty="0" smtClean="0"/>
          </a:p>
        </p:txBody>
      </p:sp>
      <p:pic>
        <p:nvPicPr>
          <p:cNvPr id="24579" name="Content Placeholder 4" descr="DSCN0331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16632"/>
            <a:ext cx="3672408" cy="2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Content Placeholder 8" descr="DSCN0343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48880"/>
            <a:ext cx="3888432" cy="3159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915" y="2785169"/>
            <a:ext cx="2166284" cy="3128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35"/>
          <a:stretch/>
        </p:blipFill>
        <p:spPr bwMode="auto">
          <a:xfrm>
            <a:off x="4514058" y="3284984"/>
            <a:ext cx="2342701" cy="2628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3995936" y="6102464"/>
            <a:ext cx="5148064" cy="39408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 defTabSz="457200" rtl="0" eaLnBrk="0" fontAlgn="base" hangingPunct="0">
              <a:lnSpc>
                <a:spcPct val="113000"/>
              </a:lnSpc>
              <a:spcBef>
                <a:spcPct val="0"/>
              </a:spcBef>
              <a:spcAft>
                <a:spcPct val="0"/>
              </a:spcAft>
              <a:buClr>
                <a:srgbClr val="3333CC"/>
              </a:buClr>
              <a:buSzPct val="100000"/>
              <a:buFont typeface="Comic Sans MS" pitchFamily="66" charset="0"/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31800" indent="-215900" algn="ctr" defTabSz="457200" rtl="0" eaLnBrk="0" fontAlgn="base" hangingPunct="0">
              <a:lnSpc>
                <a:spcPct val="11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 sz="3200">
                <a:solidFill>
                  <a:srgbClr val="3333CC"/>
                </a:solidFill>
                <a:latin typeface="Comic Sans MS" pitchFamily="66" charset="0"/>
              </a:defRPr>
            </a:lvl2pPr>
            <a:lvl3pPr marL="647700" indent="-215900" algn="ctr" defTabSz="457200" rtl="0" eaLnBrk="0" fontAlgn="base" hangingPunct="0">
              <a:lnSpc>
                <a:spcPct val="11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 sz="3200">
                <a:solidFill>
                  <a:srgbClr val="3333CC"/>
                </a:solidFill>
                <a:latin typeface="Comic Sans MS" pitchFamily="66" charset="0"/>
              </a:defRPr>
            </a:lvl3pPr>
            <a:lvl4pPr marL="863600" indent="-215900" algn="ctr" defTabSz="457200" rtl="0" eaLnBrk="0" fontAlgn="base" hangingPunct="0">
              <a:lnSpc>
                <a:spcPct val="11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 sz="3200">
                <a:solidFill>
                  <a:srgbClr val="3333CC"/>
                </a:solidFill>
                <a:latin typeface="Comic Sans MS" pitchFamily="66" charset="0"/>
              </a:defRPr>
            </a:lvl4pPr>
            <a:lvl5pPr marL="1079500" indent="-215900" algn="ctr" defTabSz="457200" rtl="0" eaLnBrk="0" fontAlgn="base" hangingPunct="0">
              <a:lnSpc>
                <a:spcPct val="11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 sz="3200">
                <a:solidFill>
                  <a:srgbClr val="3333CC"/>
                </a:solidFill>
                <a:latin typeface="Comic Sans MS" pitchFamily="66" charset="0"/>
              </a:defRPr>
            </a:lvl5pPr>
            <a:lvl6pPr marL="1536700" indent="-215900" algn="ctr" defTabSz="457200" rtl="0" eaLnBrk="0" fontAlgn="base" hangingPunct="0">
              <a:lnSpc>
                <a:spcPct val="11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 sz="3200">
                <a:solidFill>
                  <a:srgbClr val="3333CC"/>
                </a:solidFill>
                <a:latin typeface="Comic Sans MS" pitchFamily="66" charset="0"/>
              </a:defRPr>
            </a:lvl6pPr>
            <a:lvl7pPr marL="1993900" indent="-215900" algn="ctr" defTabSz="457200" rtl="0" eaLnBrk="0" fontAlgn="base" hangingPunct="0">
              <a:lnSpc>
                <a:spcPct val="11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 sz="3200">
                <a:solidFill>
                  <a:srgbClr val="3333CC"/>
                </a:solidFill>
                <a:latin typeface="Comic Sans MS" pitchFamily="66" charset="0"/>
              </a:defRPr>
            </a:lvl7pPr>
            <a:lvl8pPr marL="2451100" indent="-215900" algn="ctr" defTabSz="457200" rtl="0" eaLnBrk="0" fontAlgn="base" hangingPunct="0">
              <a:lnSpc>
                <a:spcPct val="11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 sz="3200">
                <a:solidFill>
                  <a:srgbClr val="3333CC"/>
                </a:solidFill>
                <a:latin typeface="Comic Sans MS" pitchFamily="66" charset="0"/>
              </a:defRPr>
            </a:lvl8pPr>
            <a:lvl9pPr marL="2908300" indent="-215900" algn="ctr" defTabSz="457200" rtl="0" eaLnBrk="0" fontAlgn="base" hangingPunct="0">
              <a:lnSpc>
                <a:spcPct val="11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 sz="3200">
                <a:solidFill>
                  <a:srgbClr val="3333CC"/>
                </a:solidFill>
                <a:latin typeface="Comic Sans MS" pitchFamily="66" charset="0"/>
              </a:defRPr>
            </a:lvl9pPr>
          </a:lstStyle>
          <a:p>
            <a:r>
              <a:rPr lang="en-US" altLang="bg-BG" sz="2400" kern="0" dirty="0" smtClean="0"/>
              <a:t>GRID </a:t>
            </a:r>
            <a:r>
              <a:rPr lang="bg-BG" altLang="bg-BG" sz="2400" kern="0" dirty="0" smtClean="0"/>
              <a:t>клъстер</a:t>
            </a:r>
            <a:endParaRPr lang="bg-BG" altLang="bg-BG" sz="2400" kern="0" dirty="0" smtClean="0"/>
          </a:p>
        </p:txBody>
      </p:sp>
    </p:spTree>
    <p:extLst>
      <p:ext uri="{BB962C8B-B14F-4D97-AF65-F5344CB8AC3E}">
        <p14:creationId xmlns:p14="http://schemas.microsoft.com/office/powerpoint/2010/main" val="2001633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2765" y="65480"/>
            <a:ext cx="5112568" cy="831488"/>
          </a:xfrm>
        </p:spPr>
        <p:txBody>
          <a:bodyPr/>
          <a:lstStyle/>
          <a:p>
            <a:r>
              <a:rPr lang="bg-BG" sz="2400" dirty="0" smtClean="0"/>
              <a:t>Участваме в много  експерименти:</a:t>
            </a:r>
            <a:endParaRPr lang="bg-BG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DB6D6-2EE4-41E7-A69A-2F9487005085}" type="slidenum">
              <a:rPr lang="en-US" altLang="bg-BG" smtClean="0"/>
              <a:pPr/>
              <a:t>33</a:t>
            </a:fld>
            <a:endParaRPr lang="en-US" alt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bg-BG" altLang="bg-BG" smtClean="0"/>
              <a:t>26.11.2013 </a:t>
            </a:r>
            <a:r>
              <a:rPr lang="en-US" altLang="bg-BG" smtClean="0"/>
              <a:t>г.</a:t>
            </a:r>
            <a:endParaRPr lang="en-US" altLang="bg-BG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8376" y="1030784"/>
            <a:ext cx="2843128" cy="230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Documents\Work_Sci\CERN\ECFA\BG Mid-term report Noe 2013\nufac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193" y="65480"/>
            <a:ext cx="1016000" cy="1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00" t="25555" r="27000" b="24166"/>
          <a:stretch/>
        </p:blipFill>
        <p:spPr bwMode="auto">
          <a:xfrm>
            <a:off x="6953370" y="4132152"/>
            <a:ext cx="1923926" cy="1758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C:\Users\skowalsk\Desktop\layout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722" y="908720"/>
            <a:ext cx="3528392" cy="1802203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075927"/>
            <a:ext cx="3384376" cy="185827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168" y="5187496"/>
            <a:ext cx="3473565" cy="140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55576" y="2706595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NA61 - CERN</a:t>
            </a:r>
            <a:endParaRPr lang="bg-BG" sz="1800" dirty="0"/>
          </a:p>
        </p:txBody>
      </p:sp>
      <p:sp>
        <p:nvSpPr>
          <p:cNvPr id="16" name="TextBox 15"/>
          <p:cNvSpPr txBox="1"/>
          <p:nvPr/>
        </p:nvSpPr>
        <p:spPr>
          <a:xfrm>
            <a:off x="4432733" y="4928182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NA62 - CERN</a:t>
            </a:r>
            <a:endParaRPr lang="bg-BG" sz="1800" dirty="0"/>
          </a:p>
        </p:txBody>
      </p:sp>
      <p:sp>
        <p:nvSpPr>
          <p:cNvPr id="17" name="TextBox 16"/>
          <p:cNvSpPr txBox="1"/>
          <p:nvPr/>
        </p:nvSpPr>
        <p:spPr>
          <a:xfrm>
            <a:off x="4432733" y="5890893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MICE - RAL</a:t>
            </a:r>
            <a:endParaRPr lang="bg-BG" sz="1800" dirty="0"/>
          </a:p>
        </p:txBody>
      </p:sp>
      <p:sp>
        <p:nvSpPr>
          <p:cNvPr id="18" name="TextBox 17"/>
          <p:cNvSpPr txBox="1"/>
          <p:nvPr/>
        </p:nvSpPr>
        <p:spPr>
          <a:xfrm>
            <a:off x="6871330" y="5890893"/>
            <a:ext cx="20880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JEM-EUSO </a:t>
            </a:r>
            <a:r>
              <a:rPr lang="en-US" sz="1800" dirty="0"/>
              <a:t>~</a:t>
            </a:r>
            <a:r>
              <a:rPr lang="en-US" sz="1800" dirty="0" smtClean="0"/>
              <a:t> </a:t>
            </a:r>
            <a:r>
              <a:rPr lang="bg-BG" sz="1400" dirty="0" smtClean="0"/>
              <a:t>201</a:t>
            </a:r>
            <a:r>
              <a:rPr lang="en-US" sz="1400" dirty="0" smtClean="0"/>
              <a:t>8</a:t>
            </a:r>
            <a:r>
              <a:rPr lang="bg-BG" sz="1400" dirty="0" smtClean="0"/>
              <a:t> г. </a:t>
            </a:r>
          </a:p>
          <a:p>
            <a:r>
              <a:rPr lang="bg-BG" sz="1400" dirty="0"/>
              <a:t>н</a:t>
            </a:r>
            <a:r>
              <a:rPr lang="bg-BG" sz="1400" dirty="0" smtClean="0"/>
              <a:t>а орбита около </a:t>
            </a:r>
            <a:r>
              <a:rPr lang="bg-BG" sz="1400" dirty="0"/>
              <a:t>З</a:t>
            </a:r>
            <a:r>
              <a:rPr lang="bg-BG" sz="1400" dirty="0" smtClean="0"/>
              <a:t>емята</a:t>
            </a:r>
            <a:endParaRPr lang="bg-BG" sz="1800" dirty="0"/>
          </a:p>
        </p:txBody>
      </p:sp>
      <p:sp>
        <p:nvSpPr>
          <p:cNvPr id="19" name="TextBox 18"/>
          <p:cNvSpPr txBox="1"/>
          <p:nvPr/>
        </p:nvSpPr>
        <p:spPr>
          <a:xfrm>
            <a:off x="6498353" y="3301789"/>
            <a:ext cx="20788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Neutrino factory – </a:t>
            </a:r>
            <a:endParaRPr lang="bg-BG" sz="1800" dirty="0" smtClean="0"/>
          </a:p>
          <a:p>
            <a:r>
              <a:rPr lang="bg-BG" sz="1400" dirty="0" err="1" smtClean="0"/>
              <a:t>предпроектно</a:t>
            </a:r>
            <a:r>
              <a:rPr lang="bg-BG" sz="1400" dirty="0" smtClean="0"/>
              <a:t> проучване</a:t>
            </a:r>
            <a:endParaRPr lang="bg-BG" sz="1400" dirty="0"/>
          </a:p>
        </p:txBody>
      </p:sp>
    </p:spTree>
    <p:extLst>
      <p:ext uri="{BB962C8B-B14F-4D97-AF65-F5344CB8AC3E}">
        <p14:creationId xmlns:p14="http://schemas.microsoft.com/office/powerpoint/2010/main" val="3770281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4000" dirty="0" smtClean="0"/>
              <a:t>Научна продукция на катедра Атомна физика</a:t>
            </a:r>
            <a:endParaRPr lang="en-US" altLang="bg-BG" sz="4000" dirty="0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900112" y="1844824"/>
            <a:ext cx="8243887" cy="2973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0" hangingPunct="0">
              <a:spcBef>
                <a:spcPct val="20000"/>
              </a:spcBef>
              <a:buFontTx/>
              <a:buChar char="•"/>
            </a:pPr>
            <a:r>
              <a:rPr kumimoji="1" lang="bg-BG" altLang="bg-BG" sz="2400" dirty="0">
                <a:solidFill>
                  <a:srgbClr val="EAEAEA"/>
                </a:solidFill>
                <a:latin typeface="Times New Roman" pitchFamily="18" charset="0"/>
              </a:rPr>
              <a:t> За </a:t>
            </a:r>
            <a:r>
              <a:rPr kumimoji="1" lang="bg-BG" altLang="bg-BG" sz="2400" dirty="0" smtClean="0">
                <a:solidFill>
                  <a:srgbClr val="EAEAEA"/>
                </a:solidFill>
                <a:latin typeface="Times New Roman" pitchFamily="18" charset="0"/>
              </a:rPr>
              <a:t>2011 г.  </a:t>
            </a:r>
            <a:r>
              <a:rPr kumimoji="1" lang="bg-BG" altLang="bg-BG" sz="2400" dirty="0">
                <a:solidFill>
                  <a:srgbClr val="EAEAEA"/>
                </a:solidFill>
                <a:latin typeface="Times New Roman" pitchFamily="18" charset="0"/>
              </a:rPr>
              <a:t>сме публикували:</a:t>
            </a:r>
          </a:p>
          <a:p>
            <a:pPr lvl="1" eaLnBrk="0" hangingPunct="0">
              <a:spcBef>
                <a:spcPct val="20000"/>
              </a:spcBef>
              <a:buFont typeface="Times New Roman" pitchFamily="18" charset="0"/>
              <a:buChar char="–"/>
            </a:pPr>
            <a:r>
              <a:rPr kumimoji="1" lang="bg-BG" altLang="bg-BG" sz="2400" dirty="0">
                <a:solidFill>
                  <a:srgbClr val="EAEAEA"/>
                </a:solidFill>
                <a:latin typeface="Times New Roman" pitchFamily="18" charset="0"/>
              </a:rPr>
              <a:t> 1</a:t>
            </a:r>
            <a:r>
              <a:rPr kumimoji="1" lang="en-US" altLang="bg-BG" sz="2400" dirty="0">
                <a:solidFill>
                  <a:srgbClr val="EAEAEA"/>
                </a:solidFill>
                <a:latin typeface="Times New Roman" pitchFamily="18" charset="0"/>
              </a:rPr>
              <a:t>01</a:t>
            </a:r>
            <a:r>
              <a:rPr kumimoji="1" lang="bg-BG" altLang="bg-BG" sz="2400" dirty="0">
                <a:solidFill>
                  <a:srgbClr val="EAEAEA"/>
                </a:solidFill>
                <a:latin typeface="Times New Roman" pitchFamily="18" charset="0"/>
              </a:rPr>
              <a:t> статии в </a:t>
            </a:r>
            <a:r>
              <a:rPr kumimoji="1" lang="bg-BG" altLang="bg-BG" sz="2400" dirty="0" smtClean="0">
                <a:solidFill>
                  <a:srgbClr val="EAEAEA"/>
                </a:solidFill>
                <a:latin typeface="Times New Roman" pitchFamily="18" charset="0"/>
              </a:rPr>
              <a:t>списания</a:t>
            </a:r>
            <a:endParaRPr kumimoji="1" lang="bg-BG" altLang="bg-BG" sz="2400" dirty="0">
              <a:solidFill>
                <a:srgbClr val="EAEAEA"/>
              </a:solidFill>
              <a:latin typeface="Times New Roman" pitchFamily="18" charset="0"/>
            </a:endParaRPr>
          </a:p>
          <a:p>
            <a:pPr lvl="1" eaLnBrk="0" hangingPunct="0">
              <a:spcBef>
                <a:spcPct val="20000"/>
              </a:spcBef>
              <a:buFont typeface="Times New Roman" pitchFamily="18" charset="0"/>
              <a:buChar char="–"/>
            </a:pPr>
            <a:r>
              <a:rPr kumimoji="1" lang="bg-BG" altLang="bg-BG" sz="2400" dirty="0">
                <a:solidFill>
                  <a:srgbClr val="EAEAEA"/>
                </a:solidFill>
                <a:latin typeface="Times New Roman" pitchFamily="18" charset="0"/>
              </a:rPr>
              <a:t> </a:t>
            </a:r>
            <a:r>
              <a:rPr kumimoji="1" lang="en-US" altLang="bg-BG" sz="2400" dirty="0">
                <a:solidFill>
                  <a:srgbClr val="EAEAEA"/>
                </a:solidFill>
                <a:latin typeface="Times New Roman" pitchFamily="18" charset="0"/>
              </a:rPr>
              <a:t>28</a:t>
            </a:r>
            <a:r>
              <a:rPr kumimoji="1" lang="bg-BG" altLang="bg-BG" sz="2400" dirty="0">
                <a:solidFill>
                  <a:srgbClr val="EAEAEA"/>
                </a:solidFill>
                <a:latin typeface="Times New Roman" pitchFamily="18" charset="0"/>
              </a:rPr>
              <a:t> доклада на конференции, публикувани в списания или сборници </a:t>
            </a:r>
          </a:p>
          <a:p>
            <a:pPr eaLnBrk="0" hangingPunct="0">
              <a:spcBef>
                <a:spcPct val="20000"/>
              </a:spcBef>
              <a:buFontTx/>
              <a:buChar char="•"/>
            </a:pPr>
            <a:r>
              <a:rPr kumimoji="1" lang="bg-BG" altLang="bg-BG" sz="2400" dirty="0">
                <a:solidFill>
                  <a:srgbClr val="EAEAEA"/>
                </a:solidFill>
                <a:latin typeface="Times New Roman" pitchFamily="18" charset="0"/>
              </a:rPr>
              <a:t> Подготвени са </a:t>
            </a:r>
            <a:r>
              <a:rPr kumimoji="1" lang="en-US" altLang="bg-BG" sz="2400" dirty="0">
                <a:solidFill>
                  <a:srgbClr val="EAEAEA"/>
                </a:solidFill>
                <a:latin typeface="Times New Roman" pitchFamily="18" charset="0"/>
              </a:rPr>
              <a:t>2</a:t>
            </a:r>
            <a:r>
              <a:rPr kumimoji="1" lang="bg-BG" altLang="bg-BG" sz="2400" dirty="0">
                <a:solidFill>
                  <a:srgbClr val="EAEAEA"/>
                </a:solidFill>
                <a:latin typeface="Times New Roman" pitchFamily="18" charset="0"/>
              </a:rPr>
              <a:t> </a:t>
            </a:r>
            <a:r>
              <a:rPr kumimoji="1" lang="bg-BG" altLang="bg-BG" sz="2400" dirty="0" smtClean="0">
                <a:solidFill>
                  <a:srgbClr val="EAEAEA"/>
                </a:solidFill>
                <a:latin typeface="Times New Roman" pitchFamily="18" charset="0"/>
              </a:rPr>
              <a:t>учебника</a:t>
            </a:r>
            <a:endParaRPr kumimoji="1" lang="bg-BG" altLang="bg-BG" sz="2400" dirty="0">
              <a:solidFill>
                <a:srgbClr val="EAEAEA"/>
              </a:solidFill>
              <a:latin typeface="Times New Roman" pitchFamily="18" charset="0"/>
            </a:endParaRPr>
          </a:p>
          <a:p>
            <a:pPr eaLnBrk="0" hangingPunct="0">
              <a:spcBef>
                <a:spcPct val="20000"/>
              </a:spcBef>
              <a:buFontTx/>
              <a:buChar char="•"/>
            </a:pPr>
            <a:r>
              <a:rPr kumimoji="1" lang="bg-BG" altLang="bg-BG" sz="2400" dirty="0">
                <a:solidFill>
                  <a:srgbClr val="EAEAEA"/>
                </a:solidFill>
                <a:latin typeface="Times New Roman" pitchFamily="18" charset="0"/>
              </a:rPr>
              <a:t> Изпълнявали сме 2</a:t>
            </a:r>
            <a:r>
              <a:rPr kumimoji="1" lang="en-US" altLang="bg-BG" sz="2400" dirty="0">
                <a:solidFill>
                  <a:srgbClr val="EAEAEA"/>
                </a:solidFill>
                <a:latin typeface="Times New Roman" pitchFamily="18" charset="0"/>
              </a:rPr>
              <a:t>9</a:t>
            </a:r>
            <a:r>
              <a:rPr kumimoji="1" lang="bg-BG" altLang="bg-BG" sz="2400" dirty="0">
                <a:solidFill>
                  <a:srgbClr val="EAEAEA"/>
                </a:solidFill>
                <a:latin typeface="Times New Roman" pitchFamily="18" charset="0"/>
              </a:rPr>
              <a:t> договора с възложители от чужбина,     </a:t>
            </a:r>
            <a:r>
              <a:rPr kumimoji="1" lang="bg-BG" altLang="bg-BG" sz="2400" dirty="0" smtClean="0">
                <a:solidFill>
                  <a:srgbClr val="EAEAEA"/>
                </a:solidFill>
                <a:latin typeface="Times New Roman" pitchFamily="18" charset="0"/>
              </a:rPr>
              <a:t>       НФНИ </a:t>
            </a:r>
            <a:r>
              <a:rPr kumimoji="1" lang="bg-BG" altLang="bg-BG" sz="2400" dirty="0">
                <a:solidFill>
                  <a:srgbClr val="EAEAEA"/>
                </a:solidFill>
                <a:latin typeface="Times New Roman" pitchFamily="18" charset="0"/>
              </a:rPr>
              <a:t>и Софийския университет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971550" y="5084763"/>
            <a:ext cx="7345363" cy="863600"/>
          </a:xfrm>
          <a:prstGeom prst="rect">
            <a:avLst/>
          </a:prstGeom>
          <a:solidFill>
            <a:srgbClr val="00FFFF"/>
          </a:solidFill>
          <a:ln w="41275" cap="sq">
            <a:solidFill>
              <a:srgbClr val="00008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/>
            <a:r>
              <a:rPr kumimoji="1" lang="bg-BG" altLang="bg-BG" sz="2400" b="1" i="1">
                <a:solidFill>
                  <a:srgbClr val="990033"/>
                </a:solidFill>
                <a:latin typeface="Comic Sans MS" pitchFamily="66" charset="0"/>
              </a:rPr>
              <a:t>Изключителна продукция, категорично сме на първо място във факултета!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115616" y="6021288"/>
            <a:ext cx="671754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0" hangingPunct="0"/>
            <a:r>
              <a:rPr kumimoji="1" lang="bg-BG" altLang="bg-BG" sz="2000" dirty="0">
                <a:solidFill>
                  <a:srgbClr val="99FF33"/>
                </a:solidFill>
                <a:latin typeface="Times New Roman" pitchFamily="18" charset="0"/>
              </a:rPr>
              <a:t>Данните са от </a:t>
            </a:r>
            <a:r>
              <a:rPr kumimoji="1" lang="bg-BG" altLang="bg-BG" sz="2000" dirty="0" smtClean="0">
                <a:solidFill>
                  <a:srgbClr val="99FF33"/>
                </a:solidFill>
                <a:latin typeface="Times New Roman" pitchFamily="18" charset="0"/>
              </a:rPr>
              <a:t>последното отчитане на научната продукция </a:t>
            </a:r>
          </a:p>
          <a:p>
            <a:pPr eaLnBrk="0" hangingPunct="0"/>
            <a:r>
              <a:rPr kumimoji="1" lang="bg-BG" altLang="bg-BG" sz="2000" dirty="0" smtClean="0">
                <a:solidFill>
                  <a:srgbClr val="99FF33"/>
                </a:solidFill>
                <a:latin typeface="Times New Roman" pitchFamily="18" charset="0"/>
              </a:rPr>
              <a:t>в Софийския университет</a:t>
            </a:r>
            <a:endParaRPr kumimoji="1" lang="bg-BG" altLang="bg-BG" sz="2000" dirty="0">
              <a:solidFill>
                <a:srgbClr val="99FF33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547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D0C77-DE81-4EEE-B69F-27BA6C35DD01}" type="slidenum">
              <a:rPr lang="en-US" altLang="bg-BG"/>
              <a:pPr/>
              <a:t>35</a:t>
            </a:fld>
            <a:endParaRPr lang="en-US" altLang="bg-BG"/>
          </a:p>
        </p:txBody>
      </p:sp>
      <p:pic>
        <p:nvPicPr>
          <p:cNvPr id="61446" name="Picture 6" descr="File116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4371975"/>
            <a:ext cx="3767138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4" name="Picture 14" descr="l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07" b="19991"/>
          <a:stretch>
            <a:fillRect/>
          </a:stretch>
        </p:blipFill>
        <p:spPr bwMode="auto">
          <a:xfrm>
            <a:off x="0" y="2349500"/>
            <a:ext cx="1957388" cy="259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9" name="Picture 9" descr="0006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22"/>
          <a:stretch>
            <a:fillRect/>
          </a:stretch>
        </p:blipFill>
        <p:spPr bwMode="auto">
          <a:xfrm>
            <a:off x="0" y="0"/>
            <a:ext cx="3203575" cy="264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8" name="Picture 8" descr="0007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013" y="0"/>
            <a:ext cx="4090987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5" name="Picture 5" descr="File115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438" y="2890838"/>
            <a:ext cx="3617912" cy="235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7" name="Picture 7" descr="l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273550"/>
            <a:ext cx="3043238" cy="227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3" name="Picture 13" descr="0008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62"/>
          <a:stretch>
            <a:fillRect/>
          </a:stretch>
        </p:blipFill>
        <p:spPr bwMode="auto">
          <a:xfrm>
            <a:off x="2843213" y="260350"/>
            <a:ext cx="2879725" cy="264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5" name="Picture 15" descr="l1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2276475"/>
            <a:ext cx="1941513" cy="259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91117" y="2845080"/>
            <a:ext cx="4495141" cy="1446550"/>
          </a:xfrm>
          <a:prstGeom prst="rect">
            <a:avLst/>
          </a:prstGeom>
          <a:solidFill>
            <a:schemeClr val="bg1">
              <a:lumMod val="60000"/>
              <a:lumOff val="40000"/>
              <a:alpha val="64000"/>
            </a:schemeClr>
          </a:solidFill>
        </p:spPr>
        <p:txBody>
          <a:bodyPr wrap="none" rtlCol="0">
            <a:spAutoFit/>
          </a:bodyPr>
          <a:lstStyle/>
          <a:p>
            <a:r>
              <a:rPr lang="bg-BG" sz="4400" dirty="0" smtClean="0">
                <a:latin typeface="+mj-lt"/>
                <a:cs typeface="Sakkal Majalla" panose="02000000000000000000" pitchFamily="2" charset="-78"/>
              </a:rPr>
              <a:t>Благодаря за</a:t>
            </a:r>
          </a:p>
          <a:p>
            <a:r>
              <a:rPr lang="bg-BG" sz="4400" dirty="0" smtClean="0">
                <a:latin typeface="+mj-lt"/>
                <a:cs typeface="Sakkal Majalla" panose="02000000000000000000" pitchFamily="2" charset="-78"/>
              </a:rPr>
              <a:t> търпението!</a:t>
            </a:r>
            <a:endParaRPr lang="bg-BG" sz="4400" dirty="0">
              <a:latin typeface="+mj-lt"/>
              <a:cs typeface="Sakkal Majalla" panose="020000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33779-A3ED-4220-ABE3-7F907846DEC3}" type="slidenum">
              <a:rPr lang="en-US" altLang="bg-BG"/>
              <a:pPr/>
              <a:t>4</a:t>
            </a:fld>
            <a:endParaRPr lang="en-US" altLang="bg-BG"/>
          </a:p>
        </p:txBody>
      </p:sp>
      <p:pic>
        <p:nvPicPr>
          <p:cNvPr id="43016" name="Picture 8" descr="File1210"/>
          <p:cNvPicPr>
            <a:picLocks noChangeAspect="1" noChangeArrowheads="1"/>
          </p:cNvPicPr>
          <p:nvPr/>
        </p:nvPicPr>
        <p:blipFill>
          <a:blip r:embed="rId2" cstate="print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02" t="16739" r="36630" b="50378"/>
          <a:stretch>
            <a:fillRect/>
          </a:stretch>
        </p:blipFill>
        <p:spPr bwMode="auto">
          <a:xfrm>
            <a:off x="3200400" y="1342231"/>
            <a:ext cx="1828800" cy="215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7" name="Picture 9" descr="l20"/>
          <p:cNvPicPr>
            <a:picLocks noChangeAspect="1" noChangeArrowheads="1"/>
          </p:cNvPicPr>
          <p:nvPr/>
        </p:nvPicPr>
        <p:blipFill>
          <a:blip r:embed="rId3" cstate="print">
            <a:lum bright="18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2" t="12157" r="58496" b="56764"/>
          <a:stretch>
            <a:fillRect/>
          </a:stretch>
        </p:blipFill>
        <p:spPr bwMode="auto">
          <a:xfrm>
            <a:off x="5940152" y="1628800"/>
            <a:ext cx="1876425" cy="215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19" name="Rectangle 11"/>
          <p:cNvSpPr>
            <a:spLocks noChangeArrowheads="1"/>
          </p:cNvSpPr>
          <p:nvPr/>
        </p:nvSpPr>
        <p:spPr bwMode="auto">
          <a:xfrm>
            <a:off x="1258888" y="1124744"/>
            <a:ext cx="1150937" cy="1296987"/>
          </a:xfrm>
          <a:prstGeom prst="rect">
            <a:avLst/>
          </a:prstGeom>
          <a:solidFill>
            <a:schemeClr val="accent2"/>
          </a:solidFill>
          <a:ln w="25400" cap="sq">
            <a:solidFill>
              <a:srgbClr val="333399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bg-BG" altLang="bg-BG" sz="1400" dirty="0"/>
              <a:t>Славко </a:t>
            </a:r>
          </a:p>
          <a:p>
            <a:pPr algn="ctr"/>
            <a:r>
              <a:rPr lang="bg-BG" altLang="bg-BG" sz="1400" dirty="0" err="1"/>
              <a:t>Орманджиев</a:t>
            </a:r>
            <a:endParaRPr lang="en-US" altLang="bg-BG" sz="1400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143000" y="228600"/>
            <a:ext cx="77724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bg-BG" sz="3600" kern="0" smtClean="0"/>
              <a:t>Ръководители на катедрата</a:t>
            </a:r>
            <a:endParaRPr lang="bg-BG" sz="3600" kern="0" dirty="0"/>
          </a:p>
        </p:txBody>
      </p:sp>
      <p:pic>
        <p:nvPicPr>
          <p:cNvPr id="71684" name="Picture 4" descr="http://www.google.bg/url?sa=i&amp;source=images&amp;cd=&amp;docid=qOP4S_DRLj2PRM&amp;tbnid=yjqmnaBN_9gyMM:&amp;ved=0CAUQjBwwAA&amp;url=http%3A%2F%2Fstatic.bnt.bg%2Fpublic%2Ffiles%2Farticles%2F201105%2Fthumb_400x300_53942.jpg&amp;ei=KnWTUpbNO5DKswajx4AI&amp;psig=AFQjCNGAYFpmL_uUfB4DpDk8AMd-SWSdUA&amp;ust=138548189904785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2" r="4741"/>
          <a:stretch/>
        </p:blipFill>
        <p:spPr bwMode="auto">
          <a:xfrm>
            <a:off x="3707904" y="4114130"/>
            <a:ext cx="1999779" cy="1882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7" t="19512" r="50000" b="10877"/>
          <a:stretch/>
        </p:blipFill>
        <p:spPr bwMode="auto">
          <a:xfrm>
            <a:off x="6335464" y="4365104"/>
            <a:ext cx="1784833" cy="19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78" name="Picture 2" descr="D:\Documents\Desktop\IMG_7377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9" t="8056" r="9156" b="3948"/>
          <a:stretch/>
        </p:blipFill>
        <p:spPr bwMode="auto">
          <a:xfrm>
            <a:off x="1185545" y="3527126"/>
            <a:ext cx="1874287" cy="233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990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bg-BG" smtClean="0"/>
              <a:t>С</a:t>
            </a:r>
            <a:r>
              <a:rPr lang="bg-BG" altLang="bg-BG" smtClean="0"/>
              <a:t>ъстав на катедрата</a:t>
            </a:r>
            <a:endParaRPr lang="en-US" altLang="bg-BG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bg-BG" altLang="bg-BG" smtClean="0"/>
              <a:t>Хабилитирани преподаватели</a:t>
            </a:r>
            <a:r>
              <a:rPr lang="en-US" altLang="bg-BG" smtClean="0"/>
              <a:t> </a:t>
            </a:r>
            <a:r>
              <a:rPr lang="bg-BG" altLang="bg-BG" smtClean="0"/>
              <a:t>(по азбучен ред) :</a:t>
            </a:r>
          </a:p>
          <a:p>
            <a:endParaRPr lang="bg-BG" altLang="bg-BG" smtClean="0"/>
          </a:p>
          <a:p>
            <a:r>
              <a:rPr lang="bg-BG" altLang="bg-BG" smtClean="0"/>
              <a:t>проф. дфн  Анна Пройкова</a:t>
            </a:r>
          </a:p>
          <a:p>
            <a:r>
              <a:rPr lang="bg-BG" altLang="bg-BG" smtClean="0"/>
              <a:t>доц. д-р Венцислав Русанов</a:t>
            </a:r>
          </a:p>
          <a:p>
            <a:r>
              <a:rPr lang="bg-BG" altLang="bg-BG" smtClean="0"/>
              <a:t>доц. дфн Георги Райновски</a:t>
            </a:r>
          </a:p>
          <a:p>
            <a:r>
              <a:rPr lang="bg-BG" altLang="bg-BG" smtClean="0"/>
              <a:t>доц. дфн Добромир Пресиянов</a:t>
            </a:r>
          </a:p>
          <a:p>
            <a:r>
              <a:rPr lang="bg-BG" altLang="bg-BG" smtClean="0"/>
              <a:t>доц. д-р Илко Русинов</a:t>
            </a:r>
          </a:p>
          <a:p>
            <a:r>
              <a:rPr lang="bg-BG" altLang="bg-BG" smtClean="0"/>
              <a:t>доц. д-р Калин Гладнишки</a:t>
            </a:r>
          </a:p>
          <a:p>
            <a:r>
              <a:rPr lang="bg-BG" altLang="bg-BG" smtClean="0"/>
              <a:t>доц. д-р Красимир Митев</a:t>
            </a:r>
          </a:p>
          <a:p>
            <a:r>
              <a:rPr lang="bg-BG" altLang="bg-BG" smtClean="0"/>
              <a:t>доц. д-р Леандър Литов</a:t>
            </a:r>
          </a:p>
          <a:p>
            <a:r>
              <a:rPr lang="bg-BG" altLang="bg-BG" smtClean="0"/>
              <a:t>проф. дфн Румен Ценов</a:t>
            </a:r>
          </a:p>
          <a:p>
            <a:endParaRPr lang="en-US" altLang="bg-BG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D453A-79A2-4121-973A-1F140E0C57E1}" type="slidenum">
              <a:rPr lang="en-US" altLang="bg-BG" smtClean="0"/>
              <a:pPr/>
              <a:t>5</a:t>
            </a:fld>
            <a:endParaRPr lang="en-US" altLang="bg-BG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bg-BG" smtClean="0"/>
              <a:t>С</a:t>
            </a:r>
            <a:r>
              <a:rPr lang="bg-BG" altLang="bg-BG" smtClean="0"/>
              <a:t>ъстав на катедрата</a:t>
            </a:r>
            <a:endParaRPr lang="en-US" altLang="bg-BG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bg-BG" altLang="bg-BG" dirty="0" smtClean="0"/>
              <a:t>Асистенти (по азбучен ред) :</a:t>
            </a:r>
          </a:p>
          <a:p>
            <a:endParaRPr lang="bg-BG" altLang="bg-BG" dirty="0" smtClean="0"/>
          </a:p>
          <a:p>
            <a:r>
              <a:rPr lang="bg-BG" altLang="bg-BG" dirty="0" smtClean="0"/>
              <a:t>гл. ас. д-р Борислав Павлов</a:t>
            </a:r>
          </a:p>
          <a:p>
            <a:r>
              <a:rPr lang="bg-BG" altLang="bg-BG" dirty="0" smtClean="0"/>
              <a:t>гл.ас. д-р Валери Кочев </a:t>
            </a:r>
          </a:p>
          <a:p>
            <a:r>
              <a:rPr lang="bg-BG" altLang="bg-BG" dirty="0" smtClean="0"/>
              <a:t>гл. ас. д-р Венелин Кожухаров</a:t>
            </a:r>
          </a:p>
          <a:p>
            <a:r>
              <a:rPr lang="bg-BG" altLang="bg-BG" dirty="0" smtClean="0"/>
              <a:t>гл. ас. д-р Елица Павлова</a:t>
            </a:r>
          </a:p>
          <a:p>
            <a:r>
              <a:rPr lang="bg-BG" altLang="bg-BG" dirty="0" smtClean="0"/>
              <a:t>гл. ас. д-р Мариян Богомилов</a:t>
            </a:r>
          </a:p>
          <a:p>
            <a:r>
              <a:rPr lang="bg-BG" altLang="bg-BG" dirty="0" smtClean="0"/>
              <a:t>гл. ас. д-р Пейчо Петков</a:t>
            </a:r>
            <a:endParaRPr lang="en-US" altLang="bg-BG" dirty="0" smtClean="0"/>
          </a:p>
          <a:p>
            <a:r>
              <a:rPr lang="bg-BG" altLang="bg-BG" dirty="0" smtClean="0"/>
              <a:t>гл.ас. д-р Стефан </a:t>
            </a:r>
            <a:r>
              <a:rPr lang="bg-BG" altLang="bg-BG" dirty="0" err="1" smtClean="0"/>
              <a:t>Лалковски</a:t>
            </a:r>
            <a:endParaRPr lang="bg-BG" altLang="bg-BG" dirty="0" smtClean="0"/>
          </a:p>
          <a:p>
            <a:r>
              <a:rPr lang="bg-BG" altLang="bg-BG" dirty="0" smtClean="0"/>
              <a:t>гл.ас. д-р Стоян </a:t>
            </a:r>
            <a:r>
              <a:rPr lang="bg-BG" altLang="bg-BG" dirty="0" err="1" smtClean="0"/>
              <a:t>Писов</a:t>
            </a:r>
            <a:endParaRPr lang="bg-BG" altLang="bg-BG" dirty="0" smtClean="0"/>
          </a:p>
          <a:p>
            <a:r>
              <a:rPr lang="bg-BG" altLang="bg-BG" dirty="0" smtClean="0"/>
              <a:t>гл. ас. д-р Страхил Георгиев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3F9E6-0F91-4872-8D42-557D343000BD}" type="slidenum">
              <a:rPr lang="en-US" altLang="bg-BG" smtClean="0"/>
              <a:pPr/>
              <a:t>6</a:t>
            </a:fld>
            <a:endParaRPr lang="en-US" altLang="bg-BG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bg-BG" smtClean="0"/>
              <a:t>С</a:t>
            </a:r>
            <a:r>
              <a:rPr lang="bg-BG" altLang="bg-BG" smtClean="0"/>
              <a:t>ъстав на катедрата</a:t>
            </a:r>
            <a:endParaRPr lang="en-US" altLang="bg-BG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5616" y="2204864"/>
            <a:ext cx="7772400" cy="3108176"/>
          </a:xfrm>
        </p:spPr>
        <p:txBody>
          <a:bodyPr>
            <a:normAutofit fontScale="77500" lnSpcReduction="20000"/>
          </a:bodyPr>
          <a:lstStyle/>
          <a:p>
            <a:r>
              <a:rPr lang="bg-BG" altLang="bg-BG" dirty="0" smtClean="0"/>
              <a:t>Физици, химици, инженери (по азбучен ред) :</a:t>
            </a:r>
          </a:p>
          <a:p>
            <a:endParaRPr lang="bg-BG" altLang="bg-BG" dirty="0" smtClean="0"/>
          </a:p>
          <a:p>
            <a:r>
              <a:rPr lang="bg-BG" altLang="bg-BG" dirty="0" err="1" smtClean="0"/>
              <a:t>физ</a:t>
            </a:r>
            <a:r>
              <a:rPr lang="bg-BG" altLang="bg-BG" dirty="0" smtClean="0"/>
              <a:t>. Васил </a:t>
            </a:r>
            <a:r>
              <a:rPr lang="bg-BG" altLang="bg-BG" dirty="0" err="1" smtClean="0"/>
              <a:t>Гурев</a:t>
            </a:r>
            <a:endParaRPr lang="bg-BG" altLang="bg-BG" dirty="0" smtClean="0"/>
          </a:p>
          <a:p>
            <a:r>
              <a:rPr lang="bg-BG" altLang="bg-BG" dirty="0" err="1" smtClean="0"/>
              <a:t>физ</a:t>
            </a:r>
            <a:r>
              <a:rPr lang="bg-BG" altLang="bg-BG" dirty="0" smtClean="0"/>
              <a:t>. д-р Галина Ванкова </a:t>
            </a:r>
          </a:p>
          <a:p>
            <a:r>
              <a:rPr lang="bg-BG" altLang="bg-BG" dirty="0" err="1" smtClean="0"/>
              <a:t>физ</a:t>
            </a:r>
            <a:r>
              <a:rPr lang="bg-BG" altLang="bg-BG" dirty="0" smtClean="0"/>
              <a:t>. д-р Лилия Владимирова</a:t>
            </a:r>
          </a:p>
          <a:p>
            <a:r>
              <a:rPr lang="bg-BG" altLang="bg-BG" dirty="0" smtClean="0"/>
              <a:t>инж. хим. Петко Узунов</a:t>
            </a:r>
          </a:p>
          <a:p>
            <a:r>
              <a:rPr lang="bg-BG" altLang="bg-BG" dirty="0" err="1" smtClean="0"/>
              <a:t>физ</a:t>
            </a:r>
            <a:r>
              <a:rPr lang="bg-BG" altLang="bg-BG" dirty="0" smtClean="0"/>
              <a:t>. Татяна Младенова</a:t>
            </a:r>
            <a:endParaRPr lang="en-US" altLang="bg-BG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963BF-FA1F-424E-86CC-FF2F5BF1ADFB}" type="slidenum">
              <a:rPr lang="en-US" altLang="bg-BG" smtClean="0"/>
              <a:pPr/>
              <a:t>7</a:t>
            </a:fld>
            <a:endParaRPr lang="en-US" altLang="bg-BG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mtClean="0"/>
              <a:t>Университетско обучение</a:t>
            </a:r>
            <a:endParaRPr lang="bg-BG" altLang="bg-BG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bg-BG" altLang="bg-BG" smtClean="0"/>
              <a:t>Бакалавърска степен</a:t>
            </a:r>
          </a:p>
          <a:p>
            <a:r>
              <a:rPr lang="bg-BG" altLang="bg-BG" smtClean="0"/>
              <a:t>Магистърска степен</a:t>
            </a:r>
          </a:p>
          <a:p>
            <a:r>
              <a:rPr lang="bg-BG" altLang="bg-BG" smtClean="0"/>
              <a:t>Докторска степен</a:t>
            </a:r>
            <a:endParaRPr lang="bg-BG" altLang="bg-BG"/>
          </a:p>
        </p:txBody>
      </p:sp>
      <p:pic>
        <p:nvPicPr>
          <p:cNvPr id="27652" name="Picture 4" descr="0007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56"/>
          <a:stretch>
            <a:fillRect/>
          </a:stretch>
        </p:blipFill>
        <p:spPr>
          <a:xfrm>
            <a:off x="6221690" y="1905000"/>
            <a:ext cx="1882220" cy="1981200"/>
          </a:xfrm>
        </p:spPr>
      </p:pic>
      <p:pic>
        <p:nvPicPr>
          <p:cNvPr id="27654" name="Picture 6" descr="0007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40879" y="4038600"/>
            <a:ext cx="2643842" cy="1981200"/>
          </a:xfrm>
        </p:spPr>
      </p:pic>
      <p:sp>
        <p:nvSpPr>
          <p:cNvPr id="7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ED2F6-8179-4E60-9E10-D81AB2DA8CD7}" type="slidenum">
              <a:rPr lang="en-US" altLang="bg-BG" smtClean="0"/>
              <a:pPr/>
              <a:t>8</a:t>
            </a:fld>
            <a:endParaRPr lang="en-US" altLang="bg-BG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mtClean="0"/>
              <a:t>Базисни курсове в бакалавърската степен</a:t>
            </a:r>
            <a:endParaRPr lang="en-US" altLang="bg-BG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lvl="1"/>
            <a:endParaRPr lang="bg-BG" altLang="bg-BG" smtClean="0"/>
          </a:p>
          <a:p>
            <a:pPr lvl="1"/>
            <a:r>
              <a:rPr lang="bg-BG" altLang="bg-BG" smtClean="0"/>
              <a:t>Атомна физика и взаимодействие на йонизиращите лъчения с веществото + практикум </a:t>
            </a:r>
          </a:p>
          <a:p>
            <a:pPr lvl="1"/>
            <a:r>
              <a:rPr lang="bg-BG" altLang="bg-BG" smtClean="0"/>
              <a:t>Физика на атомното ядро и елементарните частици + практикум</a:t>
            </a:r>
          </a:p>
          <a:p>
            <a:pPr lvl="1"/>
            <a:r>
              <a:rPr lang="bg-BG" altLang="bg-BG" smtClean="0"/>
              <a:t>Атомна и ядрена физика + практикум</a:t>
            </a:r>
          </a:p>
          <a:p>
            <a:pPr lvl="1"/>
            <a:r>
              <a:rPr lang="bg-BG" altLang="bg-BG" smtClean="0"/>
              <a:t>Квантова физика + практикум</a:t>
            </a:r>
          </a:p>
          <a:p>
            <a:pPr lvl="1"/>
            <a:r>
              <a:rPr lang="bg-BG" altLang="bg-BG" smtClean="0"/>
              <a:t>Увод в медицинската физика</a:t>
            </a:r>
          </a:p>
          <a:p>
            <a:pPr lvl="1"/>
            <a:endParaRPr lang="en-US" altLang="bg-BG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718B3-9878-4BBF-9A9D-D2E1E1223377}" type="slidenum">
              <a:rPr lang="en-US" altLang="bg-BG" smtClean="0"/>
              <a:pPr/>
              <a:t>9</a:t>
            </a:fld>
            <a:endParaRPr lang="en-US" altLang="bg-BG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354E"/>
      </a:dk1>
      <a:lt1>
        <a:srgbClr val="EAEAEA"/>
      </a:lt1>
      <a:dk2>
        <a:srgbClr val="006699"/>
      </a:dk2>
      <a:lt2>
        <a:srgbClr val="CCECFF"/>
      </a:lt2>
      <a:accent1>
        <a:srgbClr val="006699"/>
      </a:accent1>
      <a:accent2>
        <a:srgbClr val="6699FF"/>
      </a:accent2>
      <a:accent3>
        <a:srgbClr val="AAB8CA"/>
      </a:accent3>
      <a:accent4>
        <a:srgbClr val="C8C8C8"/>
      </a:accent4>
      <a:accent5>
        <a:srgbClr val="AAB8CA"/>
      </a:accent5>
      <a:accent6>
        <a:srgbClr val="5C8AE7"/>
      </a:accent6>
      <a:hlink>
        <a:srgbClr val="CCCCFF"/>
      </a:hlink>
      <a:folHlink>
        <a:srgbClr val="5E6FD4"/>
      </a:folHlink>
    </a:clrScheme>
    <a:fontScheme name="Default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bg-BG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bg-BG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354E"/>
        </a:dk1>
        <a:lt1>
          <a:srgbClr val="EAEAEA"/>
        </a:lt1>
        <a:dk2>
          <a:srgbClr val="006699"/>
        </a:dk2>
        <a:lt2>
          <a:srgbClr val="CCECFF"/>
        </a:lt2>
        <a:accent1>
          <a:srgbClr val="006699"/>
        </a:accent1>
        <a:accent2>
          <a:srgbClr val="6699FF"/>
        </a:accent2>
        <a:accent3>
          <a:srgbClr val="AAB8CA"/>
        </a:accent3>
        <a:accent4>
          <a:srgbClr val="C8C8C8"/>
        </a:accent4>
        <a:accent5>
          <a:srgbClr val="AAB8CA"/>
        </a:accent5>
        <a:accent6>
          <a:srgbClr val="5C8AE7"/>
        </a:accent6>
        <a:hlink>
          <a:srgbClr val="CCCCFF"/>
        </a:hlink>
        <a:folHlink>
          <a:srgbClr val="5E6FD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80"/>
        </a:dk1>
        <a:lt1>
          <a:srgbClr val="FFFFFF"/>
        </a:lt1>
        <a:dk2>
          <a:srgbClr val="3366CC"/>
        </a:dk2>
        <a:lt2>
          <a:srgbClr val="7A7C93"/>
        </a:lt2>
        <a:accent1>
          <a:srgbClr val="006699"/>
        </a:accent1>
        <a:accent2>
          <a:srgbClr val="6699FF"/>
        </a:accent2>
        <a:accent3>
          <a:srgbClr val="FFFFFF"/>
        </a:accent3>
        <a:accent4>
          <a:srgbClr val="00006C"/>
        </a:accent4>
        <a:accent5>
          <a:srgbClr val="AAB8CA"/>
        </a:accent5>
        <a:accent6>
          <a:srgbClr val="5C8AE7"/>
        </a:accent6>
        <a:hlink>
          <a:srgbClr val="CCCCFF"/>
        </a:hlink>
        <a:folHlink>
          <a:srgbClr val="5E6F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969696"/>
        </a:accent1>
        <a:accent2>
          <a:srgbClr val="CBCBCB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B8B8B8"/>
        </a:accent6>
        <a:hlink>
          <a:srgbClr val="EAEAEA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660066"/>
        </a:dk1>
        <a:lt1>
          <a:srgbClr val="EAEAEA"/>
        </a:lt1>
        <a:dk2>
          <a:srgbClr val="3366CC"/>
        </a:dk2>
        <a:lt2>
          <a:srgbClr val="7A7C93"/>
        </a:lt2>
        <a:accent1>
          <a:srgbClr val="00CCCC"/>
        </a:accent1>
        <a:accent2>
          <a:srgbClr val="CC66FF"/>
        </a:accent2>
        <a:accent3>
          <a:srgbClr val="F3F3F3"/>
        </a:accent3>
        <a:accent4>
          <a:srgbClr val="560056"/>
        </a:accent4>
        <a:accent5>
          <a:srgbClr val="AAE2E2"/>
        </a:accent5>
        <a:accent6>
          <a:srgbClr val="B95CE7"/>
        </a:accent6>
        <a:hlink>
          <a:srgbClr val="CCFF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354E"/>
        </a:dk1>
        <a:lt1>
          <a:srgbClr val="EAEAEA"/>
        </a:lt1>
        <a:dk2>
          <a:srgbClr val="6D67AA"/>
        </a:dk2>
        <a:lt2>
          <a:srgbClr val="CCCCFF"/>
        </a:lt2>
        <a:accent1>
          <a:srgbClr val="6600CC"/>
        </a:accent1>
        <a:accent2>
          <a:srgbClr val="9999FF"/>
        </a:accent2>
        <a:accent3>
          <a:srgbClr val="BAB8D2"/>
        </a:accent3>
        <a:accent4>
          <a:srgbClr val="C8C8C8"/>
        </a:accent4>
        <a:accent5>
          <a:srgbClr val="B8AAE2"/>
        </a:accent5>
        <a:accent6>
          <a:srgbClr val="8A8AE7"/>
        </a:accent6>
        <a:hlink>
          <a:srgbClr val="CCCCFF"/>
        </a:hlink>
        <a:folHlink>
          <a:srgbClr val="9D70B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3366"/>
        </a:dk1>
        <a:lt1>
          <a:srgbClr val="EAEAEA"/>
        </a:lt1>
        <a:dk2>
          <a:srgbClr val="009999"/>
        </a:dk2>
        <a:lt2>
          <a:srgbClr val="FFFFFF"/>
        </a:lt2>
        <a:accent1>
          <a:srgbClr val="008080"/>
        </a:accent1>
        <a:accent2>
          <a:srgbClr val="00CCCC"/>
        </a:accent2>
        <a:accent3>
          <a:srgbClr val="AACACA"/>
        </a:accent3>
        <a:accent4>
          <a:srgbClr val="C8C8C8"/>
        </a:accent4>
        <a:accent5>
          <a:srgbClr val="AAC0C0"/>
        </a:accent5>
        <a:accent6>
          <a:srgbClr val="00B9B9"/>
        </a:accent6>
        <a:hlink>
          <a:srgbClr val="A7DDE1"/>
        </a:hlink>
        <a:folHlink>
          <a:srgbClr val="FF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3157171</TotalTime>
  <Words>1738</Words>
  <Application>Microsoft Office PowerPoint</Application>
  <PresentationFormat>On-screen Show (4:3)</PresentationFormat>
  <Paragraphs>292</Paragraphs>
  <Slides>35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7" baseType="lpstr">
      <vt:lpstr>Default Design</vt:lpstr>
      <vt:lpstr>CorelPhotoPaint.Image.10</vt:lpstr>
      <vt:lpstr>67 г. катедра Атомна физика</vt:lpstr>
      <vt:lpstr>PowerPoint Presentation</vt:lpstr>
      <vt:lpstr>Ръководители на катедрата</vt:lpstr>
      <vt:lpstr>PowerPoint Presentation</vt:lpstr>
      <vt:lpstr>Състав на катедрата</vt:lpstr>
      <vt:lpstr>Състав на катедрата</vt:lpstr>
      <vt:lpstr>Състав на катедрата</vt:lpstr>
      <vt:lpstr>Университетско обучение</vt:lpstr>
      <vt:lpstr>Базисни курсове в бакалавърската степен</vt:lpstr>
      <vt:lpstr>Профилиращи курсове в бакалавърската степен</vt:lpstr>
      <vt:lpstr>Обучение на магистри</vt:lpstr>
      <vt:lpstr>Обучение на докторанти</vt:lpstr>
      <vt:lpstr>Научни изследвания и научни групи</vt:lpstr>
      <vt:lpstr>PowerPoint Presentation</vt:lpstr>
      <vt:lpstr>PowerPoint Presentation</vt:lpstr>
      <vt:lpstr>PowerPoint Presentation</vt:lpstr>
      <vt:lpstr>Симулации на взаимодействия на биологични молекули и системи: spin-off от физиката на елементарните частици</vt:lpstr>
      <vt:lpstr>Основни теми </vt:lpstr>
      <vt:lpstr>Мьосбауерова спектроскопия</vt:lpstr>
      <vt:lpstr>PowerPoint Presentation</vt:lpstr>
      <vt:lpstr>PowerPoint Presentation</vt:lpstr>
      <vt:lpstr>PowerPoint Presentation</vt:lpstr>
      <vt:lpstr>PowerPoint Presentation</vt:lpstr>
      <vt:lpstr> Лаборатория “Дозиметрия и лъчезащита”  </vt:lpstr>
      <vt:lpstr>Исторически сведения:</vt:lpstr>
      <vt:lpstr>Научна проблематика, в която групата е получила най-широка международна известност и признание: </vt:lpstr>
      <vt:lpstr>Група Монте Карло -  изчислителна теоретична физика http://cluster.phys.uni-sofia.bg/</vt:lpstr>
      <vt:lpstr>PowerPoint Presentation</vt:lpstr>
      <vt:lpstr>Физика на елементарните частици</vt:lpstr>
      <vt:lpstr> Физика на елементарните частици </vt:lpstr>
      <vt:lpstr>PowerPoint Presentation</vt:lpstr>
      <vt:lpstr>CMS център в катедрата</vt:lpstr>
      <vt:lpstr>Участваме в много  експерименти:</vt:lpstr>
      <vt:lpstr>Научна продукция на катедра Атомна физика</vt:lpstr>
      <vt:lpstr>PowerPoint Presentation</vt:lpstr>
    </vt:vector>
  </TitlesOfParts>
  <Company>heph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Катедра "Атомна физика"</dc:title>
  <dc:creator>Roumen Tsenov</dc:creator>
  <cp:lastModifiedBy>Roumen Tsenov</cp:lastModifiedBy>
  <cp:revision>65</cp:revision>
  <cp:lastPrinted>1995-12-08T18:02:18Z</cp:lastPrinted>
  <dcterms:created xsi:type="dcterms:W3CDTF">2005-06-02T10:16:00Z</dcterms:created>
  <dcterms:modified xsi:type="dcterms:W3CDTF">2013-11-26T10:05:22Z</dcterms:modified>
</cp:coreProperties>
</file>