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9" r:id="rId5"/>
    <p:sldId id="261" r:id="rId6"/>
    <p:sldId id="265" r:id="rId7"/>
    <p:sldId id="266" r:id="rId8"/>
    <p:sldId id="267" r:id="rId9"/>
    <p:sldId id="268" r:id="rId10"/>
    <p:sldId id="259" r:id="rId11"/>
    <p:sldId id="270" r:id="rId12"/>
    <p:sldId id="272" r:id="rId13"/>
    <p:sldId id="271" r:id="rId14"/>
    <p:sldId id="273" r:id="rId15"/>
    <p:sldId id="274" r:id="rId16"/>
    <p:sldId id="281" r:id="rId17"/>
    <p:sldId id="282" r:id="rId18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07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85D3A-5948-4647-A9EA-9CE0921A846F}" type="datetimeFigureOut">
              <a:rPr lang="bg-BG" smtClean="0"/>
              <a:t>24.11.2013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9864ED-35BA-4C21-80E6-82E0BE9A55C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84422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en-US"/>
              <a:t>haha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A4194D-8E42-4BF1-9EFD-4BDCD9A31562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175309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954088" y="685800"/>
            <a:ext cx="4951412" cy="3429000"/>
          </a:xfrm>
          <a:ln/>
        </p:spPr>
      </p:sp>
      <p:sp>
        <p:nvSpPr>
          <p:cNvPr id="1753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/>
          <a:lstStyle/>
          <a:p>
            <a:endParaRPr lang="bg-BG" altLang="bg-B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2487-F628-4C4B-8A87-EBC9AE32213A}" type="datetimeFigureOut">
              <a:rPr lang="bg-BG" smtClean="0"/>
              <a:t>24.11.2013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161E-557F-44B6-BE2D-6B62D0A1278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98247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2487-F628-4C4B-8A87-EBC9AE32213A}" type="datetimeFigureOut">
              <a:rPr lang="bg-BG" smtClean="0"/>
              <a:t>24.11.2013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161E-557F-44B6-BE2D-6B62D0A1278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16386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2487-F628-4C4B-8A87-EBC9AE32213A}" type="datetimeFigureOut">
              <a:rPr lang="bg-BG" smtClean="0"/>
              <a:t>24.11.2013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161E-557F-44B6-BE2D-6B62D0A1278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46337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159" y="404813"/>
            <a:ext cx="6714392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4446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338" y="1600201"/>
            <a:ext cx="404446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3223" y="6381751"/>
            <a:ext cx="951035" cy="188913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L. Litov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12328" y="6408739"/>
            <a:ext cx="4387362" cy="3333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Computer aided drug design</a:t>
            </a:r>
            <a:endParaRPr lang="el-G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049108" y="6381750"/>
            <a:ext cx="2577612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Sofia</a:t>
            </a:r>
            <a:r>
              <a:rPr lang="bg-BG" altLang="en-US"/>
              <a:t>,</a:t>
            </a:r>
            <a:r>
              <a:rPr lang="en-US" altLang="en-US"/>
              <a:t> 19 March</a:t>
            </a:r>
            <a:r>
              <a:rPr lang="bg-BG" altLang="en-US"/>
              <a:t> 200</a:t>
            </a:r>
            <a:r>
              <a:rPr lang="en-US" altLang="en-US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866505835"/>
      </p:ext>
    </p:extLst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2487-F628-4C4B-8A87-EBC9AE32213A}" type="datetimeFigureOut">
              <a:rPr lang="bg-BG" smtClean="0"/>
              <a:t>24.11.2013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161E-557F-44B6-BE2D-6B62D0A1278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46448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2487-F628-4C4B-8A87-EBC9AE32213A}" type="datetimeFigureOut">
              <a:rPr lang="bg-BG" smtClean="0"/>
              <a:t>24.11.2013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161E-557F-44B6-BE2D-6B62D0A1278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2432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2487-F628-4C4B-8A87-EBC9AE32213A}" type="datetimeFigureOut">
              <a:rPr lang="bg-BG" smtClean="0"/>
              <a:t>24.11.2013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161E-557F-44B6-BE2D-6B62D0A1278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62468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2487-F628-4C4B-8A87-EBC9AE32213A}" type="datetimeFigureOut">
              <a:rPr lang="bg-BG" smtClean="0"/>
              <a:t>24.11.2013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161E-557F-44B6-BE2D-6B62D0A1278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19854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2487-F628-4C4B-8A87-EBC9AE32213A}" type="datetimeFigureOut">
              <a:rPr lang="bg-BG" smtClean="0"/>
              <a:t>24.11.2013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161E-557F-44B6-BE2D-6B62D0A1278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1481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2487-F628-4C4B-8A87-EBC9AE32213A}" type="datetimeFigureOut">
              <a:rPr lang="bg-BG" smtClean="0"/>
              <a:t>24.11.2013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161E-557F-44B6-BE2D-6B62D0A1278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95447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2487-F628-4C4B-8A87-EBC9AE32213A}" type="datetimeFigureOut">
              <a:rPr lang="bg-BG" smtClean="0"/>
              <a:t>24.11.2013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161E-557F-44B6-BE2D-6B62D0A1278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39700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2487-F628-4C4B-8A87-EBC9AE32213A}" type="datetimeFigureOut">
              <a:rPr lang="bg-BG" smtClean="0"/>
              <a:t>24.11.2013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161E-557F-44B6-BE2D-6B62D0A1278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14435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FD2487-F628-4C4B-8A87-EBC9AE32213A}" type="datetimeFigureOut">
              <a:rPr lang="bg-BG" smtClean="0"/>
              <a:t>24.11.2013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F161E-557F-44B6-BE2D-6B62D0A1278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24190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ocuments\biology\interferon\kartinki_film4eta_moni\hIFNg_identical_hIFNgR_2dp8\hIFNg_hIFNgR_heparin_2dp8_15ns_traj.avi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Физика на елементарните частици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6402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Лаборатория по ФЕЧ в ИЯИЯЕ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6" descr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5400"/>
            <a:ext cx="7848600" cy="514202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662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курсове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Увод във физиката на елементарните частици</a:t>
            </a:r>
          </a:p>
          <a:p>
            <a:r>
              <a:rPr lang="bg-BG" dirty="0" smtClean="0"/>
              <a:t>Увод в теория на елементарните частици</a:t>
            </a:r>
          </a:p>
          <a:p>
            <a:r>
              <a:rPr lang="bg-BG" dirty="0" smtClean="0"/>
              <a:t>Стандартен модел на силните и </a:t>
            </a:r>
            <a:r>
              <a:rPr lang="bg-BG" dirty="0" err="1" smtClean="0"/>
              <a:t>електрослабите</a:t>
            </a:r>
            <a:r>
              <a:rPr lang="bg-BG" dirty="0" smtClean="0"/>
              <a:t> взаимодействия</a:t>
            </a:r>
          </a:p>
          <a:p>
            <a:r>
              <a:rPr lang="bg-BG" dirty="0" smtClean="0"/>
              <a:t>Физика извън Стандартния модел</a:t>
            </a:r>
          </a:p>
          <a:p>
            <a:r>
              <a:rPr lang="bg-BG" dirty="0" smtClean="0"/>
              <a:t>Ускорители и детектори на йонизиращи лъчения</a:t>
            </a:r>
          </a:p>
          <a:p>
            <a:r>
              <a:rPr lang="bg-BG" dirty="0" smtClean="0"/>
              <a:t>Програмиране в </a:t>
            </a:r>
            <a:r>
              <a:rPr lang="en-US" dirty="0" smtClean="0"/>
              <a:t>Unix </a:t>
            </a:r>
            <a:r>
              <a:rPr lang="bg-BG" dirty="0" smtClean="0"/>
              <a:t>среда</a:t>
            </a:r>
          </a:p>
          <a:p>
            <a:r>
              <a:rPr lang="bg-BG" dirty="0" smtClean="0"/>
              <a:t>Автоматизация на физическия експеримент</a:t>
            </a:r>
          </a:p>
          <a:p>
            <a:r>
              <a:rPr lang="bg-BG" dirty="0" smtClean="0"/>
              <a:t>Програмиране на С++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3258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Симулации на взаимодействия на биологични молекули и системи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0546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2 преподаватели - 2 докторанти + дипломанти (2,3)</a:t>
            </a:r>
          </a:p>
          <a:p>
            <a:r>
              <a:rPr lang="bg-BG" dirty="0" smtClean="0"/>
              <a:t>Интердисциплинарни изследвания съвместно с ИМБ и ИИТ на БАН</a:t>
            </a:r>
          </a:p>
          <a:p>
            <a:r>
              <a:rPr lang="bg-BG" dirty="0" smtClean="0"/>
              <a:t>Молекулярна динамика – големи системи с милиони атоми. Изискват паралелни изчисления  </a:t>
            </a:r>
            <a:r>
              <a:rPr lang="bg-BG" dirty="0"/>
              <a:t>и</a:t>
            </a:r>
            <a:r>
              <a:rPr lang="bg-BG" dirty="0" smtClean="0"/>
              <a:t> мощни компютърни системи</a:t>
            </a:r>
          </a:p>
          <a:p>
            <a:r>
              <a:rPr lang="bg-BG" dirty="0" smtClean="0"/>
              <a:t>Клъстери</a:t>
            </a:r>
            <a:r>
              <a:rPr lang="en-US" dirty="0" smtClean="0"/>
              <a:t> </a:t>
            </a:r>
            <a:r>
              <a:rPr lang="bg-BG" dirty="0" smtClean="0"/>
              <a:t>за паралелни изчисления</a:t>
            </a:r>
          </a:p>
          <a:p>
            <a:r>
              <a:rPr lang="bg-BG" dirty="0" err="1" smtClean="0"/>
              <a:t>Физ</a:t>
            </a:r>
            <a:r>
              <a:rPr lang="bg-BG" dirty="0" smtClean="0"/>
              <a:t>, </a:t>
            </a:r>
            <a:r>
              <a:rPr lang="bg-BG" dirty="0" err="1" smtClean="0"/>
              <a:t>фак</a:t>
            </a:r>
            <a:r>
              <a:rPr lang="bg-BG" dirty="0" smtClean="0"/>
              <a:t>.  </a:t>
            </a:r>
            <a:r>
              <a:rPr lang="en-US" dirty="0" smtClean="0"/>
              <a:t>PHYSON,</a:t>
            </a:r>
            <a:r>
              <a:rPr lang="bg-BG" dirty="0" smtClean="0"/>
              <a:t> </a:t>
            </a:r>
            <a:r>
              <a:rPr lang="en-US" dirty="0" smtClean="0"/>
              <a:t>BIOSIM</a:t>
            </a:r>
          </a:p>
          <a:p>
            <a:r>
              <a:rPr lang="bg-BG" dirty="0" err="1" smtClean="0"/>
              <a:t>Суперкомпютър</a:t>
            </a:r>
            <a:r>
              <a:rPr lang="bg-BG" dirty="0" smtClean="0"/>
              <a:t> </a:t>
            </a:r>
            <a:r>
              <a:rPr lang="en-US" dirty="0" smtClean="0"/>
              <a:t>IBM BG/P – 8000 CPU </a:t>
            </a:r>
            <a:endParaRPr lang="bg-BG" dirty="0" smtClean="0"/>
          </a:p>
          <a:p>
            <a:pPr marL="0" indent="0">
              <a:buNone/>
            </a:pPr>
            <a:endParaRPr lang="bg-BG" dirty="0" smtClean="0"/>
          </a:p>
          <a:p>
            <a:endParaRPr lang="bg-BG" dirty="0" smtClean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8230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bg-BG" dirty="0" smtClean="0"/>
              <a:t>Основни теми</a:t>
            </a:r>
          </a:p>
          <a:p>
            <a:r>
              <a:rPr lang="bg-BG" dirty="0" smtClean="0"/>
              <a:t>Свързване на </a:t>
            </a:r>
            <a:r>
              <a:rPr lang="bg-BG" dirty="0" err="1" smtClean="0"/>
              <a:t>интерферон</a:t>
            </a:r>
            <a:r>
              <a:rPr lang="bg-BG" dirty="0" smtClean="0"/>
              <a:t> гама с извънклетъчния му рецептор – цел потискане на активността му </a:t>
            </a:r>
          </a:p>
          <a:p>
            <a:r>
              <a:rPr lang="bg-BG" dirty="0" smtClean="0"/>
              <a:t>Изследване на формирането на имунен отклик – свойства на </a:t>
            </a:r>
            <a:r>
              <a:rPr lang="en-US" dirty="0" smtClean="0"/>
              <a:t>MHC</a:t>
            </a:r>
            <a:r>
              <a:rPr lang="bg-BG" dirty="0" smtClean="0"/>
              <a:t> (Главен комплекс на </a:t>
            </a:r>
            <a:r>
              <a:rPr lang="bg-BG" dirty="0" err="1" smtClean="0"/>
              <a:t>тъканна</a:t>
            </a:r>
            <a:r>
              <a:rPr lang="bg-BG" dirty="0" smtClean="0"/>
              <a:t> съвместимост ) – изследвания свързани с разработване на ваксини</a:t>
            </a:r>
          </a:p>
          <a:p>
            <a:r>
              <a:rPr lang="bg-BG" dirty="0" smtClean="0"/>
              <a:t>Моделиране на работата на </a:t>
            </a:r>
            <a:r>
              <a:rPr lang="bg-BG" dirty="0" err="1" smtClean="0"/>
              <a:t>рибозомата</a:t>
            </a:r>
            <a:r>
              <a:rPr lang="bg-BG" dirty="0" smtClean="0"/>
              <a:t> </a:t>
            </a:r>
          </a:p>
          <a:p>
            <a:r>
              <a:rPr lang="bg-BG" dirty="0" smtClean="0"/>
              <a:t>Нагъване на белтъци – изследване на свойствата на </a:t>
            </a:r>
            <a:r>
              <a:rPr lang="bg-BG" dirty="0" err="1" smtClean="0"/>
              <a:t>прионите</a:t>
            </a:r>
            <a:r>
              <a:rPr lang="bg-BG" dirty="0" smtClean="0"/>
              <a:t> (причинител на луда крава и ред други заболявания)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8744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Разработване на нови алгоритми и кодове за високопроизводителни  изчисления</a:t>
            </a:r>
          </a:p>
          <a:p>
            <a:r>
              <a:rPr lang="bg-BG" dirty="0" smtClean="0"/>
              <a:t>Разработване и адаптация на алгоритми за паралелни изчисления на нови </a:t>
            </a:r>
            <a:r>
              <a:rPr lang="bg-BG" dirty="0" err="1" smtClean="0"/>
              <a:t>суперкомпютърни</a:t>
            </a:r>
            <a:r>
              <a:rPr lang="bg-BG" dirty="0" smtClean="0"/>
              <a:t> архитектури – </a:t>
            </a:r>
            <a:r>
              <a:rPr lang="en-US" dirty="0" smtClean="0"/>
              <a:t>CPU/GPU </a:t>
            </a:r>
            <a:r>
              <a:rPr lang="bg-BG" dirty="0" smtClean="0"/>
              <a:t>и </a:t>
            </a:r>
            <a:r>
              <a:rPr lang="en-US" dirty="0" smtClean="0"/>
              <a:t>MIC (Many Integrated Core Architecture)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3006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altLang="bg-BG" smtClean="0"/>
          </a:p>
        </p:txBody>
      </p:sp>
      <p:pic>
        <p:nvPicPr>
          <p:cNvPr id="4" name="hIFNg_hIFNgR_heparin_2dp8_15ns_traj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53" y="-26988"/>
            <a:ext cx="9158654" cy="74406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7496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en-US"/>
              <a:t>L. Litov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Computer aided drug design</a:t>
            </a:r>
            <a:endParaRPr lang="el-G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en-US"/>
              <a:t>Sofia</a:t>
            </a:r>
            <a:r>
              <a:rPr lang="bg-BG" altLang="en-US"/>
              <a:t>,</a:t>
            </a:r>
            <a:r>
              <a:rPr lang="en-US" altLang="en-US"/>
              <a:t> 19 March</a:t>
            </a:r>
            <a:r>
              <a:rPr lang="bg-BG" altLang="en-US"/>
              <a:t> 200</a:t>
            </a:r>
            <a:r>
              <a:rPr lang="en-US" altLang="en-US"/>
              <a:t>9</a:t>
            </a:r>
          </a:p>
        </p:txBody>
      </p:sp>
      <p:sp>
        <p:nvSpPr>
          <p:cNvPr id="17520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bg-BG" sz="2400"/>
              <a:t>Super Computer Center</a:t>
            </a:r>
            <a:br>
              <a:rPr lang="en-US" altLang="bg-BG" sz="2400"/>
            </a:br>
            <a:r>
              <a:rPr lang="en-US" altLang="bg-BG" sz="2400"/>
              <a:t>Sofia, Bulgaria</a:t>
            </a:r>
            <a:endParaRPr lang="bg-BG" altLang="bg-BG" sz="2400"/>
          </a:p>
        </p:txBody>
      </p:sp>
      <p:sp>
        <p:nvSpPr>
          <p:cNvPr id="1752067" name="Rectangle 3"/>
          <p:cNvSpPr>
            <a:spLocks noChangeArrowheads="1"/>
          </p:cNvSpPr>
          <p:nvPr>
            <p:ph type="body" sz="half" idx="1"/>
          </p:nvPr>
        </p:nvSpPr>
        <p:spPr bwMode="auto">
          <a:xfrm>
            <a:off x="0" y="1700213"/>
            <a:ext cx="4306766" cy="3600450"/>
          </a:xfrm>
          <a:solidFill>
            <a:srgbClr val="3366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0000" lnSpcReduction="20000"/>
          </a:bodyPr>
          <a:lstStyle/>
          <a:p>
            <a:pPr marL="0" indent="0">
              <a:lnSpc>
                <a:spcPct val="90000"/>
              </a:lnSpc>
            </a:pPr>
            <a:r>
              <a:rPr lang="en-US" altLang="bg-BG">
                <a:solidFill>
                  <a:schemeClr val="bg1"/>
                </a:solidFill>
              </a:rPr>
              <a:t>Blue Gene/P</a:t>
            </a:r>
          </a:p>
          <a:p>
            <a:pPr marL="0" indent="0">
              <a:lnSpc>
                <a:spcPct val="90000"/>
              </a:lnSpc>
            </a:pPr>
            <a:r>
              <a:rPr lang="en-US" altLang="bg-BG">
                <a:solidFill>
                  <a:schemeClr val="bg1"/>
                </a:solidFill>
              </a:rPr>
              <a:t>Hardware:</a:t>
            </a:r>
          </a:p>
          <a:p>
            <a:pPr marL="457200" lvl="1" indent="0">
              <a:lnSpc>
                <a:spcPct val="90000"/>
              </a:lnSpc>
            </a:pPr>
            <a:r>
              <a:rPr lang="en-US" altLang="bg-BG">
                <a:solidFill>
                  <a:schemeClr val="bg1"/>
                </a:solidFill>
              </a:rPr>
              <a:t>2 racks;</a:t>
            </a:r>
          </a:p>
          <a:p>
            <a:pPr marL="457200" lvl="1" indent="0">
              <a:lnSpc>
                <a:spcPct val="90000"/>
              </a:lnSpc>
            </a:pPr>
            <a:r>
              <a:rPr lang="en-US" altLang="bg-BG">
                <a:solidFill>
                  <a:schemeClr val="bg1"/>
                </a:solidFill>
              </a:rPr>
              <a:t>8196 cores; </a:t>
            </a:r>
          </a:p>
          <a:p>
            <a:pPr marL="457200" lvl="1" indent="0">
              <a:lnSpc>
                <a:spcPct val="90000"/>
              </a:lnSpc>
            </a:pPr>
            <a:r>
              <a:rPr lang="en-US" altLang="bg-BG">
                <a:solidFill>
                  <a:schemeClr val="bg1"/>
                </a:solidFill>
              </a:rPr>
              <a:t>2048 x </a:t>
            </a:r>
            <a:r>
              <a:rPr lang="en-US" altLang="ja-JP">
                <a:solidFill>
                  <a:schemeClr val="bg1"/>
                </a:solidFill>
                <a:ea typeface="ＭＳ Ｐゴシック" pitchFamily="34" charset="-128"/>
              </a:rPr>
              <a:t>IBM</a:t>
            </a:r>
            <a:r>
              <a:rPr lang="bg-BG" altLang="ja-JP">
                <a:solidFill>
                  <a:schemeClr val="bg1"/>
                </a:solidFill>
              </a:rPr>
              <a:t>® PowerPC® 450 850 MHz </a:t>
            </a:r>
            <a:r>
              <a:rPr lang="en-US" altLang="ja-JP">
                <a:solidFill>
                  <a:schemeClr val="bg1"/>
                </a:solidFill>
                <a:ea typeface="ＭＳ Ｐゴシック" pitchFamily="34" charset="-128"/>
              </a:rPr>
              <a:t>&amp; 2GB DDR2</a:t>
            </a:r>
          </a:p>
          <a:p>
            <a:pPr marL="457200" lvl="1" indent="0">
              <a:lnSpc>
                <a:spcPct val="90000"/>
              </a:lnSpc>
            </a:pPr>
            <a:r>
              <a:rPr lang="en-US" altLang="bg-BG">
                <a:solidFill>
                  <a:schemeClr val="bg1"/>
                </a:solidFill>
              </a:rPr>
              <a:t>Communication network 5.1 GB/s</a:t>
            </a:r>
          </a:p>
          <a:p>
            <a:pPr marL="457200" lvl="1" indent="0">
              <a:lnSpc>
                <a:spcPct val="90000"/>
              </a:lnSpc>
            </a:pPr>
            <a:endParaRPr lang="en-US" altLang="bg-BG">
              <a:solidFill>
                <a:schemeClr val="bg1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en-US" altLang="bg-BG">
                <a:solidFill>
                  <a:srgbClr val="EBFFFF"/>
                </a:solidFill>
              </a:rPr>
              <a:t>MD Software:</a:t>
            </a:r>
          </a:p>
          <a:p>
            <a:pPr marL="457200" lvl="1" indent="0">
              <a:lnSpc>
                <a:spcPct val="90000"/>
              </a:lnSpc>
            </a:pPr>
            <a:r>
              <a:rPr lang="en-US" altLang="bg-BG">
                <a:solidFill>
                  <a:srgbClr val="EBFFFF"/>
                </a:solidFill>
              </a:rPr>
              <a:t>NAMD</a:t>
            </a:r>
            <a:r>
              <a:rPr lang="en-US" altLang="bg-BG"/>
              <a:t>		</a:t>
            </a:r>
            <a:r>
              <a:rPr lang="en-US" altLang="bg-BG">
                <a:solidFill>
                  <a:srgbClr val="00FF00"/>
                </a:solidFill>
              </a:rPr>
              <a:t>installed</a:t>
            </a:r>
          </a:p>
          <a:p>
            <a:pPr marL="457200" lvl="1" indent="0">
              <a:lnSpc>
                <a:spcPct val="90000"/>
              </a:lnSpc>
            </a:pPr>
            <a:r>
              <a:rPr lang="en-US" altLang="bg-BG">
                <a:solidFill>
                  <a:srgbClr val="EBFFFF"/>
                </a:solidFill>
              </a:rPr>
              <a:t>GROMACS 4	installation in process</a:t>
            </a:r>
          </a:p>
          <a:p>
            <a:pPr marL="457200" lvl="1" indent="0">
              <a:lnSpc>
                <a:spcPct val="90000"/>
              </a:lnSpc>
            </a:pPr>
            <a:r>
              <a:rPr lang="en-US" altLang="bg-BG">
                <a:solidFill>
                  <a:srgbClr val="EBFFFF"/>
                </a:solidFill>
              </a:rPr>
              <a:t>CPMD	installation in process</a:t>
            </a:r>
            <a:endParaRPr lang="bg-BG" altLang="bg-BG">
              <a:solidFill>
                <a:srgbClr val="EBFFFF"/>
              </a:solidFill>
            </a:endParaRPr>
          </a:p>
        </p:txBody>
      </p:sp>
      <p:pic>
        <p:nvPicPr>
          <p:cNvPr id="1752068" name="Picture 4"/>
          <p:cNvPicPr>
            <a:picLocks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" r="3081" b="24066"/>
          <a:stretch>
            <a:fillRect/>
          </a:stretch>
        </p:blipFill>
        <p:spPr bwMode="auto">
          <a:xfrm>
            <a:off x="4330212" y="1052513"/>
            <a:ext cx="4828442" cy="44434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9812726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bg-BG" dirty="0" smtClean="0">
                <a:solidFill>
                  <a:srgbClr val="FF0000"/>
                </a:solidFill>
              </a:rPr>
              <a:t>Експерименти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dirty="0" smtClean="0">
                <a:solidFill>
                  <a:srgbClr val="0070C0"/>
                </a:solidFill>
              </a:rPr>
              <a:t>ХИПЕРОН – </a:t>
            </a:r>
            <a:r>
              <a:rPr lang="bg-BG" dirty="0" err="1" smtClean="0">
                <a:solidFill>
                  <a:srgbClr val="0070C0"/>
                </a:solidFill>
              </a:rPr>
              <a:t>Серпуховски</a:t>
            </a:r>
            <a:r>
              <a:rPr lang="bg-BG" dirty="0" smtClean="0">
                <a:solidFill>
                  <a:srgbClr val="0070C0"/>
                </a:solidFill>
              </a:rPr>
              <a:t> ускорител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70C0"/>
                </a:solidFill>
              </a:rPr>
              <a:t>NA48, NA49, NA62, CMS</a:t>
            </a:r>
            <a:r>
              <a:rPr lang="bg-BG" dirty="0" smtClean="0">
                <a:solidFill>
                  <a:srgbClr val="0070C0"/>
                </a:solidFill>
              </a:rPr>
              <a:t> на ускорителите </a:t>
            </a:r>
            <a:r>
              <a:rPr lang="en-US" dirty="0" smtClean="0">
                <a:solidFill>
                  <a:srgbClr val="0070C0"/>
                </a:solidFill>
              </a:rPr>
              <a:t>SPS</a:t>
            </a:r>
            <a:r>
              <a:rPr lang="bg-BG" dirty="0" smtClean="0">
                <a:solidFill>
                  <a:srgbClr val="0070C0"/>
                </a:solidFill>
              </a:rPr>
              <a:t> и </a:t>
            </a:r>
            <a:r>
              <a:rPr lang="en-US" dirty="0" smtClean="0">
                <a:solidFill>
                  <a:srgbClr val="0070C0"/>
                </a:solidFill>
              </a:rPr>
              <a:t>LHC </a:t>
            </a:r>
            <a:r>
              <a:rPr lang="bg-BG" dirty="0" smtClean="0">
                <a:solidFill>
                  <a:srgbClr val="0070C0"/>
                </a:solidFill>
              </a:rPr>
              <a:t>в</a:t>
            </a:r>
            <a:r>
              <a:rPr lang="en-US" dirty="0" smtClean="0">
                <a:solidFill>
                  <a:srgbClr val="0070C0"/>
                </a:solidFill>
              </a:rPr>
              <a:t> CERN</a:t>
            </a:r>
            <a:endParaRPr lang="bg-BG" dirty="0" smtClean="0">
              <a:solidFill>
                <a:srgbClr val="0070C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bg-BG" dirty="0" smtClean="0">
                <a:solidFill>
                  <a:srgbClr val="FF0000"/>
                </a:solidFill>
              </a:rPr>
              <a:t>Публикации – над 480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bg-BG" dirty="0" smtClean="0">
                <a:solidFill>
                  <a:srgbClr val="FF0000"/>
                </a:solidFill>
              </a:rPr>
              <a:t>Цитирания – над 15 000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bg-BG" dirty="0" smtClean="0">
                <a:solidFill>
                  <a:srgbClr val="FF0000"/>
                </a:solidFill>
              </a:rPr>
              <a:t>Дипломанти (магистър) – 36 – от тях с наука се занимават 32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2312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bg-BG" dirty="0" smtClean="0">
                <a:solidFill>
                  <a:srgbClr val="FF0000"/>
                </a:solidFill>
              </a:rPr>
              <a:t>Докторанти – 11 от тях 8 защитили, 1 стартира процедура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bg-BG" dirty="0" smtClean="0">
                <a:solidFill>
                  <a:srgbClr val="FF0000"/>
                </a:solidFill>
              </a:rPr>
              <a:t>Лаборатории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dirty="0" smtClean="0">
                <a:solidFill>
                  <a:srgbClr val="002060"/>
                </a:solidFill>
              </a:rPr>
              <a:t>Лаборатория по физика на елементарните частици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dirty="0" smtClean="0">
                <a:solidFill>
                  <a:srgbClr val="002060"/>
                </a:solidFill>
              </a:rPr>
              <a:t>Лаборатория по ФЕЧ и </a:t>
            </a:r>
            <a:r>
              <a:rPr lang="bg-BG" dirty="0" err="1" smtClean="0">
                <a:solidFill>
                  <a:srgbClr val="002060"/>
                </a:solidFill>
              </a:rPr>
              <a:t>Грид</a:t>
            </a:r>
            <a:r>
              <a:rPr lang="bg-BG" dirty="0" smtClean="0">
                <a:solidFill>
                  <a:srgbClr val="002060"/>
                </a:solidFill>
              </a:rPr>
              <a:t> технологии – </a:t>
            </a:r>
            <a:r>
              <a:rPr lang="en-US" dirty="0" smtClean="0">
                <a:solidFill>
                  <a:srgbClr val="002060"/>
                </a:solidFill>
              </a:rPr>
              <a:t>CMS </a:t>
            </a:r>
            <a:r>
              <a:rPr lang="bg-BG" dirty="0" smtClean="0">
                <a:solidFill>
                  <a:srgbClr val="002060"/>
                </a:solidFill>
              </a:rPr>
              <a:t> център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dirty="0" smtClean="0">
                <a:solidFill>
                  <a:srgbClr val="002060"/>
                </a:solidFill>
              </a:rPr>
              <a:t>Нов изчислителен център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bg-BG" dirty="0" smtClean="0">
                <a:solidFill>
                  <a:srgbClr val="002060"/>
                </a:solidFill>
              </a:rPr>
              <a:t>– 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Grid </a:t>
            </a:r>
            <a:r>
              <a:rPr lang="bg-BG" dirty="0" smtClean="0">
                <a:solidFill>
                  <a:srgbClr val="0070C0"/>
                </a:solidFill>
              </a:rPr>
              <a:t>клъстер – 320 ядра + 120 Т</a:t>
            </a:r>
            <a:r>
              <a:rPr lang="en-US" dirty="0" smtClean="0">
                <a:solidFill>
                  <a:srgbClr val="0070C0"/>
                </a:solidFill>
              </a:rPr>
              <a:t>B</a:t>
            </a:r>
            <a:r>
              <a:rPr lang="bg-BG" dirty="0" smtClean="0">
                <a:solidFill>
                  <a:srgbClr val="0070C0"/>
                </a:solidFill>
              </a:rPr>
              <a:t> място за съхранение на данни </a:t>
            </a:r>
          </a:p>
          <a:p>
            <a:r>
              <a:rPr lang="bg-BG" dirty="0" smtClean="0">
                <a:solidFill>
                  <a:srgbClr val="0070C0"/>
                </a:solidFill>
              </a:rPr>
              <a:t>Клъстер за паралелни изчисления</a:t>
            </a:r>
            <a:r>
              <a:rPr lang="en-US" dirty="0" smtClean="0">
                <a:solidFill>
                  <a:srgbClr val="0070C0"/>
                </a:solidFill>
              </a:rPr>
              <a:t> BIOSIM</a:t>
            </a:r>
            <a:r>
              <a:rPr lang="bg-BG" dirty="0" smtClean="0">
                <a:solidFill>
                  <a:srgbClr val="0070C0"/>
                </a:solidFill>
              </a:rPr>
              <a:t> – 96 ядра  с бърза комуникация (</a:t>
            </a:r>
            <a:r>
              <a:rPr lang="en-US" dirty="0" err="1" smtClean="0">
                <a:solidFill>
                  <a:srgbClr val="0070C0"/>
                </a:solidFill>
              </a:rPr>
              <a:t>InfiniBand</a:t>
            </a:r>
            <a:r>
              <a:rPr lang="en-US" dirty="0" smtClean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dirty="0" smtClean="0"/>
              <a:t>Лаборатория по ФЕЧ (съвместна с ИЯИЯЕ на БАН)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0414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Лаборатория по ФЕЧ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1026" name="Picture 7" descr="DSC_40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34" b="-13409"/>
          <a:stretch>
            <a:fillRect/>
          </a:stretch>
        </p:blipFill>
        <p:spPr bwMode="auto">
          <a:xfrm>
            <a:off x="-76200" y="910369"/>
            <a:ext cx="3513138" cy="686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Exp_setup_la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925" y="1550987"/>
            <a:ext cx="5832475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03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dirty="0" smtClean="0"/>
              <a:t>Лаборатория по ФЕЧ и </a:t>
            </a:r>
            <a:r>
              <a:rPr lang="en-US" altLang="bg-BG" dirty="0" smtClean="0"/>
              <a:t>Grid</a:t>
            </a:r>
            <a:endParaRPr lang="bg-BG" altLang="bg-BG" dirty="0" smtClean="0"/>
          </a:p>
        </p:txBody>
      </p:sp>
      <p:pic>
        <p:nvPicPr>
          <p:cNvPr id="88067" name="Content Placeholder 6" descr="DSCN0300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884" y="1071563"/>
            <a:ext cx="6418385" cy="52149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8" name="Picture 7" descr="DSCN029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962" y="1071563"/>
            <a:ext cx="3610708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2502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dirty="0" smtClean="0"/>
              <a:t>Изчислителен център</a:t>
            </a:r>
            <a:endParaRPr lang="bg-BG" altLang="bg-BG" dirty="0" smtClean="0"/>
          </a:p>
        </p:txBody>
      </p:sp>
      <p:pic>
        <p:nvPicPr>
          <p:cNvPr id="23555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31" y="981075"/>
            <a:ext cx="3788020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1" y="981075"/>
            <a:ext cx="3789485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8289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bg-BG" smtClean="0"/>
              <a:t>CMS centre Sofia</a:t>
            </a:r>
            <a:endParaRPr lang="bg-BG" altLang="bg-BG" smtClean="0"/>
          </a:p>
        </p:txBody>
      </p:sp>
      <p:pic>
        <p:nvPicPr>
          <p:cNvPr id="24579" name="Content Placeholder 4" descr="DSCN033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93" y="857250"/>
            <a:ext cx="8528538" cy="69294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9896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bg-BG" smtClean="0"/>
              <a:t>CMS centre Sofia</a:t>
            </a:r>
            <a:endParaRPr lang="bg-BG" altLang="bg-BG" smtClean="0"/>
          </a:p>
        </p:txBody>
      </p:sp>
      <p:pic>
        <p:nvPicPr>
          <p:cNvPr id="25603" name="Content Placeholder 4" descr="DSCN0329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77" y="928689"/>
            <a:ext cx="8176846" cy="66436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042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bg-BG" smtClean="0"/>
              <a:t>CMS centre Sofia</a:t>
            </a:r>
            <a:endParaRPr lang="bg-BG" altLang="bg-BG" smtClean="0"/>
          </a:p>
        </p:txBody>
      </p:sp>
      <p:pic>
        <p:nvPicPr>
          <p:cNvPr id="26627" name="Content Placeholder 8" descr="DSCN0343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08" y="928688"/>
            <a:ext cx="8704385" cy="7072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041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385</Words>
  <Application>Microsoft Office PowerPoint</Application>
  <PresentationFormat>On-screen Show (4:3)</PresentationFormat>
  <Paragraphs>65</Paragraphs>
  <Slides>17</Slides>
  <Notes>1</Notes>
  <HiddenSlides>1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Физика на елементарните частици</vt:lpstr>
      <vt:lpstr>PowerPoint Presentation</vt:lpstr>
      <vt:lpstr> </vt:lpstr>
      <vt:lpstr>Лаборатория по ФЕЧ</vt:lpstr>
      <vt:lpstr>Лаборатория по ФЕЧ и Grid</vt:lpstr>
      <vt:lpstr>Изчислителен център</vt:lpstr>
      <vt:lpstr>CMS centre Sofia</vt:lpstr>
      <vt:lpstr>CMS centre Sofia</vt:lpstr>
      <vt:lpstr>CMS centre Sofia</vt:lpstr>
      <vt:lpstr>Лаборатория по ФЕЧ в ИЯИЯЕ</vt:lpstr>
      <vt:lpstr>курсове</vt:lpstr>
      <vt:lpstr>Симулации на взаимодействия на биологични молекули и системи</vt:lpstr>
      <vt:lpstr>PowerPoint Presentation</vt:lpstr>
      <vt:lpstr>PowerPoint Presentation</vt:lpstr>
      <vt:lpstr>PowerPoint Presentation</vt:lpstr>
      <vt:lpstr>PowerPoint Presentation</vt:lpstr>
      <vt:lpstr>Super Computer Center Sofia, Bulgaria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Физика на елементарните частици</dc:title>
  <dc:creator>user</dc:creator>
  <cp:lastModifiedBy>user</cp:lastModifiedBy>
  <cp:revision>14</cp:revision>
  <dcterms:created xsi:type="dcterms:W3CDTF">2013-11-24T20:45:16Z</dcterms:created>
  <dcterms:modified xsi:type="dcterms:W3CDTF">2013-11-24T23:37:23Z</dcterms:modified>
</cp:coreProperties>
</file>